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32"/>
  </p:notesMasterIdLst>
  <p:sldIdLst>
    <p:sldId id="291" r:id="rId2"/>
    <p:sldId id="290" r:id="rId3"/>
    <p:sldId id="259" r:id="rId4"/>
    <p:sldId id="262" r:id="rId5"/>
    <p:sldId id="263" r:id="rId6"/>
    <p:sldId id="274" r:id="rId7"/>
    <p:sldId id="275" r:id="rId8"/>
    <p:sldId id="276" r:id="rId9"/>
    <p:sldId id="277" r:id="rId10"/>
    <p:sldId id="278" r:id="rId11"/>
    <p:sldId id="279" r:id="rId12"/>
    <p:sldId id="280" r:id="rId13"/>
    <p:sldId id="281" r:id="rId14"/>
    <p:sldId id="282" r:id="rId15"/>
    <p:sldId id="265" r:id="rId16"/>
    <p:sldId id="266" r:id="rId17"/>
    <p:sldId id="267" r:id="rId18"/>
    <p:sldId id="268" r:id="rId19"/>
    <p:sldId id="261" r:id="rId20"/>
    <p:sldId id="270" r:id="rId21"/>
    <p:sldId id="271" r:id="rId22"/>
    <p:sldId id="272" r:id="rId23"/>
    <p:sldId id="283" r:id="rId24"/>
    <p:sldId id="284" r:id="rId25"/>
    <p:sldId id="285" r:id="rId26"/>
    <p:sldId id="286" r:id="rId27"/>
    <p:sldId id="287" r:id="rId28"/>
    <p:sldId id="288" r:id="rId29"/>
    <p:sldId id="289" r:id="rId30"/>
    <p:sldId id="269"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118" autoAdjust="0"/>
  </p:normalViewPr>
  <p:slideViewPr>
    <p:cSldViewPr>
      <p:cViewPr>
        <p:scale>
          <a:sx n="76" d="100"/>
          <a:sy n="76" d="100"/>
        </p:scale>
        <p:origin x="-1206" y="-5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image" Target="../media/image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D0D3200-B076-435F-B6E5-2F19D639A4F1}" type="datetimeFigureOut">
              <a:rPr lang="en-US" smtClean="0"/>
              <a:t>6/6/2020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24D7601-4E53-4C97-8D08-D0D9B8EB5FD6}" type="slidenum">
              <a:rPr lang="en-US" smtClean="0"/>
              <a:t>‹#›</a:t>
            </a:fld>
            <a:endParaRPr lang="en-US"/>
          </a:p>
        </p:txBody>
      </p:sp>
    </p:spTree>
    <p:extLst>
      <p:ext uri="{BB962C8B-B14F-4D97-AF65-F5344CB8AC3E}">
        <p14:creationId xmlns:p14="http://schemas.microsoft.com/office/powerpoint/2010/main" val="11143251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109" name="Rectangle 37"/>
          <p:cNvSpPr>
            <a:spLocks noChangeArrowheads="1"/>
          </p:cNvSpPr>
          <p:nvPr/>
        </p:nvSpPr>
        <p:spPr bwMode="auto">
          <a:xfrm>
            <a:off x="1600200" y="0"/>
            <a:ext cx="7162800" cy="1143000"/>
          </a:xfrm>
          <a:prstGeom prst="rect">
            <a:avLst/>
          </a:prstGeom>
          <a:noFill/>
          <a:ln w="9525">
            <a:noFill/>
            <a:miter lim="800000"/>
            <a:headEnd/>
            <a:tailEnd/>
          </a:ln>
          <a:effectLst/>
        </p:spPr>
        <p:txBody>
          <a:bodyPr wrap="none" anchor="ctr"/>
          <a:lstStyle/>
          <a:p>
            <a:endParaRPr lang="en-US"/>
          </a:p>
        </p:txBody>
      </p:sp>
      <p:sp>
        <p:nvSpPr>
          <p:cNvPr id="3075" name="Rectangle 3"/>
          <p:cNvSpPr>
            <a:spLocks noGrp="1" noChangeArrowheads="1"/>
          </p:cNvSpPr>
          <p:nvPr>
            <p:ph type="subTitle" idx="1"/>
          </p:nvPr>
        </p:nvSpPr>
        <p:spPr bwMode="grayWhite">
          <a:xfrm>
            <a:off x="2895600" y="4038600"/>
            <a:ext cx="6019800" cy="457200"/>
          </a:xfrm>
          <a:solidFill>
            <a:schemeClr val="tx1"/>
          </a:solidFill>
        </p:spPr>
        <p:txBody>
          <a:bodyPr/>
          <a:lstStyle>
            <a:lvl1pPr marL="0" indent="0">
              <a:buFont typeface="Wingdings" pitchFamily="2" charset="2"/>
              <a:buNone/>
              <a:defRPr sz="2800">
                <a:solidFill>
                  <a:schemeClr val="accent1"/>
                </a:solidFill>
              </a:defRPr>
            </a:lvl1pPr>
          </a:lstStyle>
          <a:p>
            <a:r>
              <a:rPr lang="en-US" smtClean="0"/>
              <a:t>Click to edit Master subtitle style</a:t>
            </a:r>
            <a:endParaRPr lang="en-US"/>
          </a:p>
        </p:txBody>
      </p:sp>
      <p:sp>
        <p:nvSpPr>
          <p:cNvPr id="3076" name="Rectangle 4"/>
          <p:cNvSpPr>
            <a:spLocks noGrp="1" noChangeArrowheads="1"/>
          </p:cNvSpPr>
          <p:nvPr>
            <p:ph type="dt" sz="half" idx="2"/>
          </p:nvPr>
        </p:nvSpPr>
        <p:spPr>
          <a:xfrm>
            <a:off x="457200" y="6400800"/>
            <a:ext cx="2133600" cy="320675"/>
          </a:xfrm>
        </p:spPr>
        <p:txBody>
          <a:bodyPr/>
          <a:lstStyle>
            <a:lvl1pPr>
              <a:defRPr>
                <a:solidFill>
                  <a:schemeClr val="tx2"/>
                </a:solidFill>
              </a:defRPr>
            </a:lvl1pPr>
          </a:lstStyle>
          <a:p>
            <a:fld id="{36C27DE5-E7AA-4059-881E-74BF3B1FB95E}" type="datetime1">
              <a:rPr lang="en-US" smtClean="0"/>
              <a:t>6/6/2020</a:t>
            </a:fld>
            <a:endParaRPr lang="en-US"/>
          </a:p>
        </p:txBody>
      </p:sp>
      <p:sp>
        <p:nvSpPr>
          <p:cNvPr id="3077" name="Rectangle 5"/>
          <p:cNvSpPr>
            <a:spLocks noGrp="1" noChangeArrowheads="1"/>
          </p:cNvSpPr>
          <p:nvPr>
            <p:ph type="ftr" sz="quarter" idx="3"/>
          </p:nvPr>
        </p:nvSpPr>
        <p:spPr>
          <a:xfrm>
            <a:off x="3124200" y="6400800"/>
            <a:ext cx="2895600" cy="320675"/>
          </a:xfrm>
        </p:spPr>
        <p:txBody>
          <a:bodyPr/>
          <a:lstStyle>
            <a:lvl1pPr>
              <a:defRPr>
                <a:solidFill>
                  <a:schemeClr val="tx2"/>
                </a:solidFill>
              </a:defRPr>
            </a:lvl1pPr>
          </a:lstStyle>
          <a:p>
            <a:r>
              <a:rPr lang="en-US" smtClean="0"/>
              <a:t>Principles of Control Systems</a:t>
            </a:r>
            <a:endParaRPr lang="en-US"/>
          </a:p>
        </p:txBody>
      </p:sp>
      <p:sp>
        <p:nvSpPr>
          <p:cNvPr id="3078" name="Rectangle 6"/>
          <p:cNvSpPr>
            <a:spLocks noGrp="1" noChangeArrowheads="1"/>
          </p:cNvSpPr>
          <p:nvPr>
            <p:ph type="sldNum" sz="quarter" idx="4"/>
          </p:nvPr>
        </p:nvSpPr>
        <p:spPr>
          <a:xfrm>
            <a:off x="6553200" y="6400800"/>
            <a:ext cx="2133600" cy="320675"/>
          </a:xfrm>
        </p:spPr>
        <p:txBody>
          <a:bodyPr/>
          <a:lstStyle>
            <a:lvl1pPr>
              <a:defRPr>
                <a:solidFill>
                  <a:schemeClr val="tx2"/>
                </a:solidFill>
              </a:defRPr>
            </a:lvl1pPr>
          </a:lstStyle>
          <a:p>
            <a:fld id="{959EFED1-D68C-49BA-AAF2-F54A5A3AF29B}" type="slidenum">
              <a:rPr lang="en-US" smtClean="0"/>
              <a:t>‹#›</a:t>
            </a:fld>
            <a:endParaRPr lang="en-US"/>
          </a:p>
        </p:txBody>
      </p:sp>
      <p:sp>
        <p:nvSpPr>
          <p:cNvPr id="3106" name="Text Box 34"/>
          <p:cNvSpPr txBox="1">
            <a:spLocks noChangeArrowheads="1"/>
          </p:cNvSpPr>
          <p:nvPr/>
        </p:nvSpPr>
        <p:spPr bwMode="auto">
          <a:xfrm>
            <a:off x="3871913" y="5514975"/>
            <a:ext cx="1157287" cy="733425"/>
          </a:xfrm>
          <a:prstGeom prst="rect">
            <a:avLst/>
          </a:prstGeom>
          <a:noFill/>
          <a:ln w="9525">
            <a:noFill/>
            <a:miter lim="800000"/>
            <a:headEnd/>
            <a:tailEnd/>
          </a:ln>
          <a:effectLst/>
        </p:spPr>
        <p:txBody>
          <a:bodyPr wrap="none">
            <a:spAutoFit/>
          </a:bodyPr>
          <a:lstStyle/>
          <a:p>
            <a:r>
              <a:rPr lang="en-US" sz="1600" b="1"/>
              <a:t>Company</a:t>
            </a:r>
          </a:p>
          <a:p>
            <a:r>
              <a:rPr lang="en-US" sz="2600" b="1"/>
              <a:t>LOGO</a:t>
            </a:r>
          </a:p>
        </p:txBody>
      </p:sp>
      <p:sp>
        <p:nvSpPr>
          <p:cNvPr id="3124" name="Rectangle 52"/>
          <p:cNvSpPr>
            <a:spLocks noChangeArrowheads="1"/>
          </p:cNvSpPr>
          <p:nvPr/>
        </p:nvSpPr>
        <p:spPr bwMode="ltGray">
          <a:xfrm>
            <a:off x="5895975" y="0"/>
            <a:ext cx="3248025" cy="2781300"/>
          </a:xfrm>
          <a:prstGeom prst="rect">
            <a:avLst/>
          </a:prstGeom>
          <a:solidFill>
            <a:schemeClr val="accent1"/>
          </a:solidFill>
          <a:ln w="9525">
            <a:noFill/>
            <a:miter lim="800000"/>
            <a:headEnd/>
            <a:tailEnd/>
          </a:ln>
          <a:effectLst/>
        </p:spPr>
        <p:txBody>
          <a:bodyPr wrap="none" anchor="ctr"/>
          <a:lstStyle/>
          <a:p>
            <a:endParaRPr lang="en-US"/>
          </a:p>
        </p:txBody>
      </p:sp>
      <p:grpSp>
        <p:nvGrpSpPr>
          <p:cNvPr id="2" name="Group 53"/>
          <p:cNvGrpSpPr>
            <a:grpSpLocks/>
          </p:cNvGrpSpPr>
          <p:nvPr/>
        </p:nvGrpSpPr>
        <p:grpSpPr bwMode="auto">
          <a:xfrm>
            <a:off x="19050" y="2330450"/>
            <a:ext cx="9115425" cy="358775"/>
            <a:chOff x="3827" y="1468"/>
            <a:chExt cx="1927" cy="226"/>
          </a:xfrm>
        </p:grpSpPr>
        <p:sp>
          <p:nvSpPr>
            <p:cNvPr id="3126" name="Line 54"/>
            <p:cNvSpPr>
              <a:spLocks noChangeShapeType="1"/>
            </p:cNvSpPr>
            <p:nvPr/>
          </p:nvSpPr>
          <p:spPr bwMode="white">
            <a:xfrm>
              <a:off x="3827" y="1468"/>
              <a:ext cx="1927" cy="0"/>
            </a:xfrm>
            <a:prstGeom prst="line">
              <a:avLst/>
            </a:prstGeom>
            <a:noFill/>
            <a:ln w="19050" cap="rnd">
              <a:solidFill>
                <a:schemeClr val="bg1"/>
              </a:solidFill>
              <a:prstDash val="sysDot"/>
              <a:round/>
              <a:headEnd/>
              <a:tailEnd/>
            </a:ln>
            <a:effectLst/>
          </p:spPr>
          <p:txBody>
            <a:bodyPr/>
            <a:lstStyle/>
            <a:p>
              <a:endParaRPr lang="en-US"/>
            </a:p>
          </p:txBody>
        </p:sp>
        <p:sp>
          <p:nvSpPr>
            <p:cNvPr id="3127" name="Line 55"/>
            <p:cNvSpPr>
              <a:spLocks noChangeShapeType="1"/>
            </p:cNvSpPr>
            <p:nvPr/>
          </p:nvSpPr>
          <p:spPr bwMode="white">
            <a:xfrm>
              <a:off x="3827" y="1540"/>
              <a:ext cx="1927" cy="0"/>
            </a:xfrm>
            <a:prstGeom prst="line">
              <a:avLst/>
            </a:prstGeom>
            <a:noFill/>
            <a:ln w="19050" cap="rnd">
              <a:solidFill>
                <a:schemeClr val="bg1"/>
              </a:solidFill>
              <a:prstDash val="sysDot"/>
              <a:round/>
              <a:headEnd/>
              <a:tailEnd/>
            </a:ln>
            <a:effectLst/>
          </p:spPr>
          <p:txBody>
            <a:bodyPr/>
            <a:lstStyle/>
            <a:p>
              <a:endParaRPr lang="en-US"/>
            </a:p>
          </p:txBody>
        </p:sp>
        <p:sp>
          <p:nvSpPr>
            <p:cNvPr id="3128" name="Line 56"/>
            <p:cNvSpPr>
              <a:spLocks noChangeShapeType="1"/>
            </p:cNvSpPr>
            <p:nvPr/>
          </p:nvSpPr>
          <p:spPr bwMode="white">
            <a:xfrm>
              <a:off x="3827" y="1616"/>
              <a:ext cx="1927" cy="0"/>
            </a:xfrm>
            <a:prstGeom prst="line">
              <a:avLst/>
            </a:prstGeom>
            <a:noFill/>
            <a:ln w="19050" cap="rnd">
              <a:solidFill>
                <a:schemeClr val="bg1"/>
              </a:solidFill>
              <a:prstDash val="sysDot"/>
              <a:round/>
              <a:headEnd/>
              <a:tailEnd/>
            </a:ln>
            <a:effectLst/>
          </p:spPr>
          <p:txBody>
            <a:bodyPr/>
            <a:lstStyle/>
            <a:p>
              <a:endParaRPr lang="en-US"/>
            </a:p>
          </p:txBody>
        </p:sp>
        <p:sp>
          <p:nvSpPr>
            <p:cNvPr id="3129" name="Line 57"/>
            <p:cNvSpPr>
              <a:spLocks noChangeShapeType="1"/>
            </p:cNvSpPr>
            <p:nvPr/>
          </p:nvSpPr>
          <p:spPr bwMode="white">
            <a:xfrm>
              <a:off x="3827" y="1694"/>
              <a:ext cx="1927" cy="0"/>
            </a:xfrm>
            <a:prstGeom prst="line">
              <a:avLst/>
            </a:prstGeom>
            <a:noFill/>
            <a:ln w="19050" cap="rnd">
              <a:solidFill>
                <a:schemeClr val="bg1"/>
              </a:solidFill>
              <a:prstDash val="sysDot"/>
              <a:round/>
              <a:headEnd/>
              <a:tailEnd/>
            </a:ln>
            <a:effectLst/>
          </p:spPr>
          <p:txBody>
            <a:bodyPr/>
            <a:lstStyle/>
            <a:p>
              <a:endParaRPr lang="en-US"/>
            </a:p>
          </p:txBody>
        </p:sp>
      </p:grpSp>
      <p:pic>
        <p:nvPicPr>
          <p:cNvPr id="3133" name="Picture 61"/>
          <p:cNvPicPr>
            <a:picLocks noChangeAspect="1" noChangeArrowheads="1"/>
          </p:cNvPicPr>
          <p:nvPr/>
        </p:nvPicPr>
        <p:blipFill>
          <a:blip r:embed="rId2"/>
          <a:srcRect/>
          <a:stretch>
            <a:fillRect/>
          </a:stretch>
        </p:blipFill>
        <p:spPr bwMode="auto">
          <a:xfrm>
            <a:off x="0" y="0"/>
            <a:ext cx="2887663" cy="2790825"/>
          </a:xfrm>
          <a:prstGeom prst="rect">
            <a:avLst/>
          </a:prstGeom>
          <a:noFill/>
        </p:spPr>
      </p:pic>
      <p:sp>
        <p:nvSpPr>
          <p:cNvPr id="3132" name="Rectangle 60"/>
          <p:cNvSpPr>
            <a:spLocks noChangeArrowheads="1"/>
          </p:cNvSpPr>
          <p:nvPr/>
        </p:nvSpPr>
        <p:spPr bwMode="black">
          <a:xfrm>
            <a:off x="0" y="2787650"/>
            <a:ext cx="9144000" cy="71438"/>
          </a:xfrm>
          <a:prstGeom prst="rect">
            <a:avLst/>
          </a:prstGeom>
          <a:solidFill>
            <a:schemeClr val="tx2"/>
          </a:solidFill>
          <a:ln w="9525">
            <a:noFill/>
            <a:miter lim="800000"/>
            <a:headEnd/>
            <a:tailEnd/>
          </a:ln>
          <a:effectLst/>
        </p:spPr>
        <p:txBody>
          <a:bodyPr wrap="none" anchor="ctr"/>
          <a:lstStyle/>
          <a:p>
            <a:endParaRPr lang="en-US"/>
          </a:p>
        </p:txBody>
      </p:sp>
      <p:sp>
        <p:nvSpPr>
          <p:cNvPr id="3135" name="Rectangle 63"/>
          <p:cNvSpPr>
            <a:spLocks noChangeArrowheads="1"/>
          </p:cNvSpPr>
          <p:nvPr/>
        </p:nvSpPr>
        <p:spPr bwMode="gray">
          <a:xfrm>
            <a:off x="2895600" y="2819400"/>
            <a:ext cx="6248400" cy="685800"/>
          </a:xfrm>
          <a:prstGeom prst="rect">
            <a:avLst/>
          </a:prstGeom>
          <a:solidFill>
            <a:schemeClr val="tx2"/>
          </a:solidFill>
          <a:ln w="9525">
            <a:noFill/>
            <a:miter lim="800000"/>
            <a:headEnd/>
            <a:tailEnd/>
          </a:ln>
          <a:effectLst/>
        </p:spPr>
        <p:txBody>
          <a:bodyPr wrap="none" anchor="ctr"/>
          <a:lstStyle/>
          <a:p>
            <a:endParaRPr lang="en-US"/>
          </a:p>
        </p:txBody>
      </p:sp>
      <p:sp>
        <p:nvSpPr>
          <p:cNvPr id="3074" name="Rectangle 2"/>
          <p:cNvSpPr>
            <a:spLocks noGrp="1" noChangeArrowheads="1"/>
          </p:cNvSpPr>
          <p:nvPr>
            <p:ph type="ctrTitle"/>
          </p:nvPr>
        </p:nvSpPr>
        <p:spPr bwMode="ltGray">
          <a:xfrm>
            <a:off x="3124200" y="2819400"/>
            <a:ext cx="5791200" cy="685800"/>
          </a:xfrm>
        </p:spPr>
        <p:txBody>
          <a:bodyPr/>
          <a:lstStyle>
            <a:lvl1pPr algn="l">
              <a:defRPr/>
            </a:lvl1pPr>
          </a:lstStyle>
          <a:p>
            <a:r>
              <a:rPr lang="en-US" smtClean="0"/>
              <a:t>Click to edit Master title style</a:t>
            </a:r>
            <a:endParaRPr lang="en-US"/>
          </a:p>
        </p:txBody>
      </p:sp>
      <p:pic>
        <p:nvPicPr>
          <p:cNvPr id="3134" name="Picture 62"/>
          <p:cNvPicPr>
            <a:picLocks noChangeAspect="1" noChangeArrowheads="1"/>
          </p:cNvPicPr>
          <p:nvPr/>
        </p:nvPicPr>
        <p:blipFill>
          <a:blip r:embed="rId3"/>
          <a:srcRect/>
          <a:stretch>
            <a:fillRect/>
          </a:stretch>
        </p:blipFill>
        <p:spPr bwMode="auto">
          <a:xfrm>
            <a:off x="2884488" y="0"/>
            <a:ext cx="3011487" cy="27813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5088532D-920A-4615-9047-8EDAD8848949}" type="datetime1">
              <a:rPr lang="en-US" smtClean="0"/>
              <a:t>6/6/2020</a:t>
            </a:fld>
            <a:endParaRPr lang="en-US"/>
          </a:p>
        </p:txBody>
      </p:sp>
      <p:sp>
        <p:nvSpPr>
          <p:cNvPr id="5" name="Footer Placeholder 4"/>
          <p:cNvSpPr>
            <a:spLocks noGrp="1"/>
          </p:cNvSpPr>
          <p:nvPr>
            <p:ph type="ftr" sz="quarter" idx="11"/>
          </p:nvPr>
        </p:nvSpPr>
        <p:spPr/>
        <p:txBody>
          <a:bodyPr/>
          <a:lstStyle>
            <a:lvl1pPr>
              <a:defRPr/>
            </a:lvl1pPr>
          </a:lstStyle>
          <a:p>
            <a:r>
              <a:rPr lang="en-US" smtClean="0"/>
              <a:t>Principles of Control Systems</a:t>
            </a:r>
            <a:endParaRPr lang="en-US"/>
          </a:p>
        </p:txBody>
      </p:sp>
      <p:sp>
        <p:nvSpPr>
          <p:cNvPr id="6" name="Slide Number Placeholder 5"/>
          <p:cNvSpPr>
            <a:spLocks noGrp="1"/>
          </p:cNvSpPr>
          <p:nvPr>
            <p:ph type="sldNum" sz="quarter" idx="12"/>
          </p:nvPr>
        </p:nvSpPr>
        <p:spPr/>
        <p:txBody>
          <a:bodyPr/>
          <a:lstStyle>
            <a:lvl1pPr>
              <a:defRPr/>
            </a:lvl1pPr>
          </a:lstStyle>
          <a:p>
            <a:fld id="{959EFED1-D68C-49BA-AAF2-F54A5A3AF29B}"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A59E5650-A58A-422A-B42C-31AC8E9335C7}" type="datetime1">
              <a:rPr lang="en-US" smtClean="0"/>
              <a:t>6/6/2020</a:t>
            </a:fld>
            <a:endParaRPr lang="en-US"/>
          </a:p>
        </p:txBody>
      </p:sp>
      <p:sp>
        <p:nvSpPr>
          <p:cNvPr id="5" name="Footer Placeholder 4"/>
          <p:cNvSpPr>
            <a:spLocks noGrp="1"/>
          </p:cNvSpPr>
          <p:nvPr>
            <p:ph type="ftr" sz="quarter" idx="11"/>
          </p:nvPr>
        </p:nvSpPr>
        <p:spPr/>
        <p:txBody>
          <a:bodyPr/>
          <a:lstStyle>
            <a:lvl1pPr>
              <a:defRPr/>
            </a:lvl1pPr>
          </a:lstStyle>
          <a:p>
            <a:r>
              <a:rPr lang="en-US" smtClean="0"/>
              <a:t>Principles of Control Systems</a:t>
            </a:r>
            <a:endParaRPr lang="en-US"/>
          </a:p>
        </p:txBody>
      </p:sp>
      <p:sp>
        <p:nvSpPr>
          <p:cNvPr id="6" name="Slide Number Placeholder 5"/>
          <p:cNvSpPr>
            <a:spLocks noGrp="1"/>
          </p:cNvSpPr>
          <p:nvPr>
            <p:ph type="sldNum" sz="quarter" idx="12"/>
          </p:nvPr>
        </p:nvSpPr>
        <p:spPr/>
        <p:txBody>
          <a:bodyPr/>
          <a:lstStyle>
            <a:lvl1pPr>
              <a:defRPr/>
            </a:lvl1pPr>
          </a:lstStyle>
          <a:p>
            <a:fld id="{959EFED1-D68C-49BA-AAF2-F54A5A3AF29B}"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95400"/>
            <a:ext cx="4038600" cy="5026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95400"/>
            <a:ext cx="4038600" cy="5026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05B5D97A-621F-4611-841C-F5AB1B42791E}" type="datetime1">
              <a:rPr lang="en-US" smtClean="0"/>
              <a:t>6/6/2020</a:t>
            </a:fld>
            <a:endParaRPr lang="en-US"/>
          </a:p>
        </p:txBody>
      </p:sp>
      <p:sp>
        <p:nvSpPr>
          <p:cNvPr id="6" name="Footer Placeholder 5"/>
          <p:cNvSpPr>
            <a:spLocks noGrp="1"/>
          </p:cNvSpPr>
          <p:nvPr>
            <p:ph type="ftr" sz="quarter" idx="11"/>
          </p:nvPr>
        </p:nvSpPr>
        <p:spPr/>
        <p:txBody>
          <a:bodyPr/>
          <a:lstStyle>
            <a:lvl1pPr>
              <a:defRPr/>
            </a:lvl1pPr>
          </a:lstStyle>
          <a:p>
            <a:r>
              <a:rPr lang="en-US" smtClean="0"/>
              <a:t>Principles of Control Systems</a:t>
            </a:r>
            <a:endParaRPr lang="en-US"/>
          </a:p>
        </p:txBody>
      </p:sp>
      <p:sp>
        <p:nvSpPr>
          <p:cNvPr id="7" name="Slide Number Placeholder 6"/>
          <p:cNvSpPr>
            <a:spLocks noGrp="1"/>
          </p:cNvSpPr>
          <p:nvPr>
            <p:ph type="sldNum" sz="quarter" idx="12"/>
          </p:nvPr>
        </p:nvSpPr>
        <p:spPr/>
        <p:txBody>
          <a:bodyPr/>
          <a:lstStyle>
            <a:lvl1pPr>
              <a:defRPr/>
            </a:lvl1pPr>
          </a:lstStyle>
          <a:p>
            <a:fld id="{959EFED1-D68C-49BA-AAF2-F54A5A3AF29B}"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7A345E5D-0A37-497C-A70A-9264690309A2}" type="datetime1">
              <a:rPr lang="en-US" smtClean="0"/>
              <a:t>6/6/2020</a:t>
            </a:fld>
            <a:endParaRPr lang="en-US"/>
          </a:p>
        </p:txBody>
      </p:sp>
      <p:sp>
        <p:nvSpPr>
          <p:cNvPr id="8" name="Footer Placeholder 7"/>
          <p:cNvSpPr>
            <a:spLocks noGrp="1"/>
          </p:cNvSpPr>
          <p:nvPr>
            <p:ph type="ftr" sz="quarter" idx="11"/>
          </p:nvPr>
        </p:nvSpPr>
        <p:spPr/>
        <p:txBody>
          <a:bodyPr/>
          <a:lstStyle>
            <a:lvl1pPr>
              <a:defRPr/>
            </a:lvl1pPr>
          </a:lstStyle>
          <a:p>
            <a:r>
              <a:rPr lang="en-US" smtClean="0"/>
              <a:t>Principles of Control Systems</a:t>
            </a:r>
            <a:endParaRPr lang="en-US"/>
          </a:p>
        </p:txBody>
      </p:sp>
      <p:sp>
        <p:nvSpPr>
          <p:cNvPr id="9" name="Slide Number Placeholder 8"/>
          <p:cNvSpPr>
            <a:spLocks noGrp="1"/>
          </p:cNvSpPr>
          <p:nvPr>
            <p:ph type="sldNum" sz="quarter" idx="12"/>
          </p:nvPr>
        </p:nvSpPr>
        <p:spPr/>
        <p:txBody>
          <a:bodyPr/>
          <a:lstStyle>
            <a:lvl1pPr>
              <a:defRPr/>
            </a:lvl1pPr>
          </a:lstStyle>
          <a:p>
            <a:fld id="{959EFED1-D68C-49BA-AAF2-F54A5A3AF29B}"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52A2E57A-FE9F-4FD4-8498-052F7184452D}" type="datetime1">
              <a:rPr lang="en-US" smtClean="0"/>
              <a:t>6/6/2020</a:t>
            </a:fld>
            <a:endParaRPr lang="en-US"/>
          </a:p>
        </p:txBody>
      </p:sp>
      <p:sp>
        <p:nvSpPr>
          <p:cNvPr id="4" name="Footer Placeholder 3"/>
          <p:cNvSpPr>
            <a:spLocks noGrp="1"/>
          </p:cNvSpPr>
          <p:nvPr>
            <p:ph type="ftr" sz="quarter" idx="11"/>
          </p:nvPr>
        </p:nvSpPr>
        <p:spPr/>
        <p:txBody>
          <a:bodyPr/>
          <a:lstStyle>
            <a:lvl1pPr>
              <a:defRPr/>
            </a:lvl1pPr>
          </a:lstStyle>
          <a:p>
            <a:r>
              <a:rPr lang="en-US" smtClean="0"/>
              <a:t>Principles of Control Systems</a:t>
            </a:r>
            <a:endParaRPr lang="en-US"/>
          </a:p>
        </p:txBody>
      </p:sp>
      <p:sp>
        <p:nvSpPr>
          <p:cNvPr id="5" name="Slide Number Placeholder 4"/>
          <p:cNvSpPr>
            <a:spLocks noGrp="1"/>
          </p:cNvSpPr>
          <p:nvPr>
            <p:ph type="sldNum" sz="quarter" idx="12"/>
          </p:nvPr>
        </p:nvSpPr>
        <p:spPr/>
        <p:txBody>
          <a:bodyPr/>
          <a:lstStyle>
            <a:lvl1pPr>
              <a:defRPr/>
            </a:lvl1pPr>
          </a:lstStyle>
          <a:p>
            <a:fld id="{959EFED1-D68C-49BA-AAF2-F54A5A3AF29B}"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2929496B-3174-4AB6-8826-3A3C87F13574}" type="datetime1">
              <a:rPr lang="en-US" smtClean="0"/>
              <a:t>6/6/2020</a:t>
            </a:fld>
            <a:endParaRPr lang="en-US"/>
          </a:p>
        </p:txBody>
      </p:sp>
      <p:sp>
        <p:nvSpPr>
          <p:cNvPr id="3" name="Footer Placeholder 2"/>
          <p:cNvSpPr>
            <a:spLocks noGrp="1"/>
          </p:cNvSpPr>
          <p:nvPr>
            <p:ph type="ftr" sz="quarter" idx="11"/>
          </p:nvPr>
        </p:nvSpPr>
        <p:spPr/>
        <p:txBody>
          <a:bodyPr/>
          <a:lstStyle>
            <a:lvl1pPr>
              <a:defRPr/>
            </a:lvl1pPr>
          </a:lstStyle>
          <a:p>
            <a:r>
              <a:rPr lang="en-US" smtClean="0"/>
              <a:t>Principles of Control Systems</a:t>
            </a:r>
            <a:endParaRPr lang="en-US"/>
          </a:p>
        </p:txBody>
      </p:sp>
      <p:sp>
        <p:nvSpPr>
          <p:cNvPr id="4" name="Slide Number Placeholder 3"/>
          <p:cNvSpPr>
            <a:spLocks noGrp="1"/>
          </p:cNvSpPr>
          <p:nvPr>
            <p:ph type="sldNum" sz="quarter" idx="12"/>
          </p:nvPr>
        </p:nvSpPr>
        <p:spPr/>
        <p:txBody>
          <a:bodyPr/>
          <a:lstStyle>
            <a:lvl1pPr>
              <a:defRPr/>
            </a:lvl1pPr>
          </a:lstStyle>
          <a:p>
            <a:fld id="{959EFED1-D68C-49BA-AAF2-F54A5A3AF29B}"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EFE5835A-DC00-44DE-A959-6B965588D736}" type="datetime1">
              <a:rPr lang="en-US" smtClean="0"/>
              <a:t>6/6/2020</a:t>
            </a:fld>
            <a:endParaRPr lang="en-US"/>
          </a:p>
        </p:txBody>
      </p:sp>
      <p:sp>
        <p:nvSpPr>
          <p:cNvPr id="6" name="Footer Placeholder 5"/>
          <p:cNvSpPr>
            <a:spLocks noGrp="1"/>
          </p:cNvSpPr>
          <p:nvPr>
            <p:ph type="ftr" sz="quarter" idx="11"/>
          </p:nvPr>
        </p:nvSpPr>
        <p:spPr/>
        <p:txBody>
          <a:bodyPr/>
          <a:lstStyle>
            <a:lvl1pPr>
              <a:defRPr/>
            </a:lvl1pPr>
          </a:lstStyle>
          <a:p>
            <a:r>
              <a:rPr lang="en-US" smtClean="0"/>
              <a:t>Principles of Control Systems</a:t>
            </a:r>
            <a:endParaRPr lang="en-US"/>
          </a:p>
        </p:txBody>
      </p:sp>
      <p:sp>
        <p:nvSpPr>
          <p:cNvPr id="7" name="Slide Number Placeholder 6"/>
          <p:cNvSpPr>
            <a:spLocks noGrp="1"/>
          </p:cNvSpPr>
          <p:nvPr>
            <p:ph type="sldNum" sz="quarter" idx="12"/>
          </p:nvPr>
        </p:nvSpPr>
        <p:spPr/>
        <p:txBody>
          <a:bodyPr/>
          <a:lstStyle>
            <a:lvl1pPr>
              <a:defRPr/>
            </a:lvl1pPr>
          </a:lstStyle>
          <a:p>
            <a:fld id="{959EFED1-D68C-49BA-AAF2-F54A5A3AF29B}"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504B8B36-B676-40A5-A471-119D32D70C2D}" type="datetime1">
              <a:rPr lang="en-US" smtClean="0"/>
              <a:t>6/6/2020</a:t>
            </a:fld>
            <a:endParaRPr lang="en-US"/>
          </a:p>
        </p:txBody>
      </p:sp>
      <p:sp>
        <p:nvSpPr>
          <p:cNvPr id="6" name="Footer Placeholder 5"/>
          <p:cNvSpPr>
            <a:spLocks noGrp="1"/>
          </p:cNvSpPr>
          <p:nvPr>
            <p:ph type="ftr" sz="quarter" idx="11"/>
          </p:nvPr>
        </p:nvSpPr>
        <p:spPr/>
        <p:txBody>
          <a:bodyPr/>
          <a:lstStyle>
            <a:lvl1pPr>
              <a:defRPr/>
            </a:lvl1pPr>
          </a:lstStyle>
          <a:p>
            <a:r>
              <a:rPr lang="en-US" smtClean="0"/>
              <a:t>Principles of Control Systems</a:t>
            </a:r>
            <a:endParaRPr lang="en-US"/>
          </a:p>
        </p:txBody>
      </p:sp>
      <p:sp>
        <p:nvSpPr>
          <p:cNvPr id="7" name="Slide Number Placeholder 6"/>
          <p:cNvSpPr>
            <a:spLocks noGrp="1"/>
          </p:cNvSpPr>
          <p:nvPr>
            <p:ph type="sldNum" sz="quarter" idx="12"/>
          </p:nvPr>
        </p:nvSpPr>
        <p:spPr/>
        <p:txBody>
          <a:bodyPr/>
          <a:lstStyle>
            <a:lvl1pPr>
              <a:defRPr/>
            </a:lvl1pPr>
          </a:lstStyle>
          <a:p>
            <a:fld id="{959EFED1-D68C-49BA-AAF2-F54A5A3AF29B}"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E9C93DA6-1430-4712-9363-0685BE9B5F56}" type="datetime1">
              <a:rPr lang="en-US" smtClean="0"/>
              <a:t>6/6/2020</a:t>
            </a:fld>
            <a:endParaRPr lang="en-US"/>
          </a:p>
        </p:txBody>
      </p:sp>
      <p:sp>
        <p:nvSpPr>
          <p:cNvPr id="5" name="Footer Placeholder 4"/>
          <p:cNvSpPr>
            <a:spLocks noGrp="1"/>
          </p:cNvSpPr>
          <p:nvPr>
            <p:ph type="ftr" sz="quarter" idx="11"/>
          </p:nvPr>
        </p:nvSpPr>
        <p:spPr/>
        <p:txBody>
          <a:bodyPr/>
          <a:lstStyle>
            <a:lvl1pPr>
              <a:defRPr/>
            </a:lvl1pPr>
          </a:lstStyle>
          <a:p>
            <a:r>
              <a:rPr lang="en-US" smtClean="0"/>
              <a:t>Principles of Control Systems</a:t>
            </a:r>
            <a:endParaRPr lang="en-US"/>
          </a:p>
        </p:txBody>
      </p:sp>
      <p:sp>
        <p:nvSpPr>
          <p:cNvPr id="6" name="Slide Number Placeholder 5"/>
          <p:cNvSpPr>
            <a:spLocks noGrp="1"/>
          </p:cNvSpPr>
          <p:nvPr>
            <p:ph type="sldNum" sz="quarter" idx="12"/>
          </p:nvPr>
        </p:nvSpPr>
        <p:spPr/>
        <p:txBody>
          <a:bodyPr/>
          <a:lstStyle>
            <a:lvl1pPr>
              <a:defRPr/>
            </a:lvl1pPr>
          </a:lstStyle>
          <a:p>
            <a:fld id="{959EFED1-D68C-49BA-AAF2-F54A5A3AF29B}"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228600"/>
            <a:ext cx="2095500" cy="60928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28600"/>
            <a:ext cx="6134100" cy="60928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13520157-DB37-4795-9752-954344CA3512}" type="datetime1">
              <a:rPr lang="en-US" smtClean="0"/>
              <a:t>6/6/2020</a:t>
            </a:fld>
            <a:endParaRPr lang="en-US"/>
          </a:p>
        </p:txBody>
      </p:sp>
      <p:sp>
        <p:nvSpPr>
          <p:cNvPr id="5" name="Footer Placeholder 4"/>
          <p:cNvSpPr>
            <a:spLocks noGrp="1"/>
          </p:cNvSpPr>
          <p:nvPr>
            <p:ph type="ftr" sz="quarter" idx="11"/>
          </p:nvPr>
        </p:nvSpPr>
        <p:spPr/>
        <p:txBody>
          <a:bodyPr/>
          <a:lstStyle>
            <a:lvl1pPr>
              <a:defRPr/>
            </a:lvl1pPr>
          </a:lstStyle>
          <a:p>
            <a:r>
              <a:rPr lang="en-US" smtClean="0"/>
              <a:t>Principles of Control Systems</a:t>
            </a:r>
            <a:endParaRPr lang="en-US"/>
          </a:p>
        </p:txBody>
      </p:sp>
      <p:sp>
        <p:nvSpPr>
          <p:cNvPr id="6" name="Slide Number Placeholder 5"/>
          <p:cNvSpPr>
            <a:spLocks noGrp="1"/>
          </p:cNvSpPr>
          <p:nvPr>
            <p:ph type="sldNum" sz="quarter" idx="12"/>
          </p:nvPr>
        </p:nvSpPr>
        <p:spPr/>
        <p:txBody>
          <a:bodyPr/>
          <a:lstStyle>
            <a:lvl1pPr>
              <a:defRPr/>
            </a:lvl1pPr>
          </a:lstStyle>
          <a:p>
            <a:fld id="{959EFED1-D68C-49BA-AAF2-F54A5A3AF29B}"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vmlDrawing" Target="../drawings/vmlDrawing1.v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oleObject" Target="../embeddings/oleObject2.bin"/><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oleObject" Target="../embeddings/oleObject1.bin"/><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56" name="Rectangle 32"/>
          <p:cNvSpPr>
            <a:spLocks noChangeArrowheads="1"/>
          </p:cNvSpPr>
          <p:nvPr/>
        </p:nvSpPr>
        <p:spPr bwMode="ltGray">
          <a:xfrm>
            <a:off x="11113" y="0"/>
            <a:ext cx="9132887" cy="1125538"/>
          </a:xfrm>
          <a:prstGeom prst="rect">
            <a:avLst/>
          </a:prstGeom>
          <a:solidFill>
            <a:schemeClr val="accent1"/>
          </a:solidFill>
          <a:ln w="9525">
            <a:noFill/>
            <a:miter lim="800000"/>
            <a:headEnd/>
            <a:tailEnd/>
          </a:ln>
          <a:effectLst/>
        </p:spPr>
        <p:txBody>
          <a:bodyPr wrap="none" anchor="ctr"/>
          <a:lstStyle/>
          <a:p>
            <a:endParaRPr lang="en-US"/>
          </a:p>
        </p:txBody>
      </p:sp>
      <p:grpSp>
        <p:nvGrpSpPr>
          <p:cNvPr id="2" name="Group 33"/>
          <p:cNvGrpSpPr>
            <a:grpSpLocks/>
          </p:cNvGrpSpPr>
          <p:nvPr/>
        </p:nvGrpSpPr>
        <p:grpSpPr bwMode="auto">
          <a:xfrm>
            <a:off x="0" y="879475"/>
            <a:ext cx="9144000" cy="144463"/>
            <a:chOff x="1519" y="554"/>
            <a:chExt cx="4241" cy="91"/>
          </a:xfrm>
        </p:grpSpPr>
        <p:sp>
          <p:nvSpPr>
            <p:cNvPr id="1058" name="Line 34"/>
            <p:cNvSpPr>
              <a:spLocks noChangeShapeType="1"/>
            </p:cNvSpPr>
            <p:nvPr userDrawn="1"/>
          </p:nvSpPr>
          <p:spPr bwMode="white">
            <a:xfrm>
              <a:off x="1519" y="554"/>
              <a:ext cx="4241" cy="0"/>
            </a:xfrm>
            <a:prstGeom prst="line">
              <a:avLst/>
            </a:prstGeom>
            <a:noFill/>
            <a:ln w="12700" cap="rnd">
              <a:solidFill>
                <a:schemeClr val="bg1"/>
              </a:solidFill>
              <a:prstDash val="sysDot"/>
              <a:round/>
              <a:headEnd/>
              <a:tailEnd/>
            </a:ln>
            <a:effectLst/>
          </p:spPr>
          <p:txBody>
            <a:bodyPr/>
            <a:lstStyle/>
            <a:p>
              <a:endParaRPr lang="en-US"/>
            </a:p>
          </p:txBody>
        </p:sp>
        <p:sp>
          <p:nvSpPr>
            <p:cNvPr id="1059" name="Line 35"/>
            <p:cNvSpPr>
              <a:spLocks noChangeShapeType="1"/>
            </p:cNvSpPr>
            <p:nvPr userDrawn="1"/>
          </p:nvSpPr>
          <p:spPr bwMode="white">
            <a:xfrm>
              <a:off x="1519" y="599"/>
              <a:ext cx="4241" cy="0"/>
            </a:xfrm>
            <a:prstGeom prst="line">
              <a:avLst/>
            </a:prstGeom>
            <a:noFill/>
            <a:ln w="12700" cap="rnd">
              <a:solidFill>
                <a:schemeClr val="bg1"/>
              </a:solidFill>
              <a:prstDash val="sysDot"/>
              <a:round/>
              <a:headEnd/>
              <a:tailEnd/>
            </a:ln>
            <a:effectLst/>
          </p:spPr>
          <p:txBody>
            <a:bodyPr/>
            <a:lstStyle/>
            <a:p>
              <a:endParaRPr lang="en-US"/>
            </a:p>
          </p:txBody>
        </p:sp>
        <p:sp>
          <p:nvSpPr>
            <p:cNvPr id="1060" name="Line 36"/>
            <p:cNvSpPr>
              <a:spLocks noChangeShapeType="1"/>
            </p:cNvSpPr>
            <p:nvPr userDrawn="1"/>
          </p:nvSpPr>
          <p:spPr bwMode="white">
            <a:xfrm>
              <a:off x="1519" y="645"/>
              <a:ext cx="4241" cy="0"/>
            </a:xfrm>
            <a:prstGeom prst="line">
              <a:avLst/>
            </a:prstGeom>
            <a:noFill/>
            <a:ln w="12700" cap="rnd">
              <a:solidFill>
                <a:schemeClr val="bg1"/>
              </a:solidFill>
              <a:prstDash val="sysDot"/>
              <a:round/>
              <a:headEnd/>
              <a:tailEnd/>
            </a:ln>
            <a:effectLst/>
          </p:spPr>
          <p:txBody>
            <a:bodyPr/>
            <a:lstStyle/>
            <a:p>
              <a:endParaRPr lang="en-US"/>
            </a:p>
          </p:txBody>
        </p:sp>
      </p:grpSp>
      <p:grpSp>
        <p:nvGrpSpPr>
          <p:cNvPr id="3" name="Group 37"/>
          <p:cNvGrpSpPr>
            <a:grpSpLocks/>
          </p:cNvGrpSpPr>
          <p:nvPr/>
        </p:nvGrpSpPr>
        <p:grpSpPr bwMode="auto">
          <a:xfrm>
            <a:off x="0" y="-11113"/>
            <a:ext cx="2341563" cy="1123951"/>
            <a:chOff x="0" y="0"/>
            <a:chExt cx="1475" cy="694"/>
          </a:xfrm>
        </p:grpSpPr>
        <p:graphicFrame>
          <p:nvGraphicFramePr>
            <p:cNvPr id="1062" name="Object 38"/>
            <p:cNvGraphicFramePr>
              <a:graphicFrameLocks noChangeAspect="1"/>
            </p:cNvGraphicFramePr>
            <p:nvPr/>
          </p:nvGraphicFramePr>
          <p:xfrm>
            <a:off x="695" y="0"/>
            <a:ext cx="780" cy="692"/>
          </p:xfrm>
          <a:graphic>
            <a:graphicData uri="http://schemas.openxmlformats.org/presentationml/2006/ole">
              <mc:AlternateContent xmlns:mc="http://schemas.openxmlformats.org/markup-compatibility/2006">
                <mc:Choice xmlns:v="urn:schemas-microsoft-com:vml" Requires="v">
                  <p:oleObj spid="_x0000_s1112" name="Image" r:id="rId15" imgW="3646321" imgH="3931376" progId="">
                    <p:embed/>
                  </p:oleObj>
                </mc:Choice>
                <mc:Fallback>
                  <p:oleObj name="Image" r:id="rId15" imgW="3646321" imgH="3931376" progId="">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b="11470"/>
                        <a:stretch>
                          <a:fillRect/>
                        </a:stretch>
                      </p:blipFill>
                      <p:spPr bwMode="auto">
                        <a:xfrm>
                          <a:off x="695" y="0"/>
                          <a:ext cx="780" cy="692"/>
                        </a:xfrm>
                        <a:prstGeom prst="rect">
                          <a:avLst/>
                        </a:prstGeom>
                        <a:noFill/>
                        <a:ln>
                          <a:noFill/>
                        </a:ln>
                        <a:effectLst/>
                        <a:extLst>
                          <a:ext uri="{909E8E84-426E-40DD-AFC4-6F175D3DCCD1}">
                            <a14:hiddenFill xmlns:a14="http://schemas.microsoft.com/office/drawing/2010/main">
                              <a:solidFill>
                                <a:srgbClr val="2D6BC7"/>
                              </a:solidFill>
                            </a14:hiddenFill>
                          </a:ext>
                          <a:ext uri="{91240B29-F687-4F45-9708-019B960494DF}">
                            <a14:hiddenLine xmlns:a14="http://schemas.microsoft.com/office/drawing/2010/main" w="9525">
                              <a:solidFill>
                                <a:srgbClr val="1D528D"/>
                              </a:solidFill>
                              <a:miter lim="800000"/>
                              <a:headEnd/>
                              <a:tailEnd/>
                            </a14:hiddenLine>
                          </a:ext>
                          <a:ext uri="{AF507438-7753-43E0-B8FC-AC1667EBCBE1}">
                            <a14:hiddenEffects xmlns:a14="http://schemas.microsoft.com/office/drawing/2010/main">
                              <a:effectLst>
                                <a:outerShdw dist="35921" dir="2700000" algn="ctr" rotWithShape="0">
                                  <a:srgbClr val="B2B2B2"/>
                                </a:outerShdw>
                              </a:effectLst>
                            </a14:hiddenEffects>
                          </a:ext>
                        </a:extLst>
                      </p:spPr>
                    </p:pic>
                  </p:oleObj>
                </mc:Fallback>
              </mc:AlternateContent>
            </a:graphicData>
          </a:graphic>
        </p:graphicFrame>
        <p:graphicFrame>
          <p:nvGraphicFramePr>
            <p:cNvPr id="1063" name="Object 39"/>
            <p:cNvGraphicFramePr>
              <a:graphicFrameLocks noChangeAspect="1"/>
            </p:cNvGraphicFramePr>
            <p:nvPr/>
          </p:nvGraphicFramePr>
          <p:xfrm>
            <a:off x="0" y="0"/>
            <a:ext cx="737" cy="694"/>
          </p:xfrm>
          <a:graphic>
            <a:graphicData uri="http://schemas.openxmlformats.org/presentationml/2006/ole">
              <mc:AlternateContent xmlns:mc="http://schemas.openxmlformats.org/markup-compatibility/2006">
                <mc:Choice xmlns:v="urn:schemas-microsoft-com:vml" Requires="v">
                  <p:oleObj spid="_x0000_s1113" name="Image" r:id="rId17" imgW="2575783" imgH="2545301" progId="">
                    <p:embed/>
                  </p:oleObj>
                </mc:Choice>
                <mc:Fallback>
                  <p:oleObj name="Image" r:id="rId17" imgW="2575783" imgH="2545301" progId="">
                    <p:embed/>
                    <p:pic>
                      <p:nvPicPr>
                        <p:cNvPr id="0" name=""/>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0" y="0"/>
                          <a:ext cx="737" cy="694"/>
                        </a:xfrm>
                        <a:prstGeom prst="rect">
                          <a:avLst/>
                        </a:prstGeom>
                        <a:noFill/>
                        <a:ln>
                          <a:noFill/>
                        </a:ln>
                        <a:effectLst/>
                        <a:extLst>
                          <a:ext uri="{909E8E84-426E-40DD-AFC4-6F175D3DCCD1}">
                            <a14:hiddenFill xmlns:a14="http://schemas.microsoft.com/office/drawing/2010/main">
                              <a:solidFill>
                                <a:srgbClr val="2D6BC7"/>
                              </a:solidFill>
                            </a14:hiddenFill>
                          </a:ext>
                          <a:ext uri="{91240B29-F687-4F45-9708-019B960494DF}">
                            <a14:hiddenLine xmlns:a14="http://schemas.microsoft.com/office/drawing/2010/main" w="9525">
                              <a:solidFill>
                                <a:srgbClr val="1D528D"/>
                              </a:solidFill>
                              <a:miter lim="800000"/>
                              <a:headEnd/>
                              <a:tailEnd/>
                            </a14:hiddenLine>
                          </a:ext>
                          <a:ext uri="{AF507438-7753-43E0-B8FC-AC1667EBCBE1}">
                            <a14:hiddenEffects xmlns:a14="http://schemas.microsoft.com/office/drawing/2010/main">
                              <a:effectLst>
                                <a:outerShdw dist="35921" dir="2700000" algn="ctr" rotWithShape="0">
                                  <a:srgbClr val="B2B2B2"/>
                                </a:outerShdw>
                              </a:effectLst>
                            </a14:hiddenEffects>
                          </a:ext>
                        </a:extLst>
                      </p:spPr>
                    </p:pic>
                  </p:oleObj>
                </mc:Fallback>
              </mc:AlternateContent>
            </a:graphicData>
          </a:graphic>
        </p:graphicFrame>
      </p:grpSp>
      <p:sp>
        <p:nvSpPr>
          <p:cNvPr id="1026" name="Rectangle 2"/>
          <p:cNvSpPr>
            <a:spLocks noGrp="1" noChangeArrowheads="1"/>
          </p:cNvSpPr>
          <p:nvPr>
            <p:ph type="title"/>
          </p:nvPr>
        </p:nvSpPr>
        <p:spPr bwMode="auto">
          <a:xfrm>
            <a:off x="2514600" y="228600"/>
            <a:ext cx="6324600" cy="533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295400"/>
            <a:ext cx="8229600" cy="50260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521450"/>
            <a:ext cx="2133600" cy="244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chemeClr val="accent1"/>
                </a:solidFill>
              </a:defRPr>
            </a:lvl1pPr>
          </a:lstStyle>
          <a:p>
            <a:fld id="{5E738016-6428-43B1-B6E0-0F8A015BED62}" type="datetime1">
              <a:rPr lang="en-US" smtClean="0"/>
              <a:t>6/6/2020</a:t>
            </a:fld>
            <a:endParaRPr lang="en-US"/>
          </a:p>
        </p:txBody>
      </p:sp>
      <p:sp>
        <p:nvSpPr>
          <p:cNvPr id="1029" name="Rectangle 5"/>
          <p:cNvSpPr>
            <a:spLocks noGrp="1" noChangeArrowheads="1"/>
          </p:cNvSpPr>
          <p:nvPr>
            <p:ph type="ftr" sz="quarter" idx="3"/>
          </p:nvPr>
        </p:nvSpPr>
        <p:spPr bwMode="auto">
          <a:xfrm>
            <a:off x="3124200" y="6521450"/>
            <a:ext cx="2895600" cy="244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chemeClr val="accent1"/>
                </a:solidFill>
              </a:defRPr>
            </a:lvl1pPr>
          </a:lstStyle>
          <a:p>
            <a:r>
              <a:rPr lang="en-US" smtClean="0"/>
              <a:t>Principles of Control Systems</a:t>
            </a:r>
            <a:endParaRPr lang="en-US"/>
          </a:p>
        </p:txBody>
      </p:sp>
      <p:sp>
        <p:nvSpPr>
          <p:cNvPr id="1030" name="Rectangle 6"/>
          <p:cNvSpPr>
            <a:spLocks noGrp="1" noChangeArrowheads="1"/>
          </p:cNvSpPr>
          <p:nvPr>
            <p:ph type="sldNum" sz="quarter" idx="4"/>
          </p:nvPr>
        </p:nvSpPr>
        <p:spPr bwMode="auto">
          <a:xfrm>
            <a:off x="6553200" y="6521450"/>
            <a:ext cx="2133600" cy="244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chemeClr val="accent1"/>
                </a:solidFill>
              </a:defRPr>
            </a:lvl1pPr>
          </a:lstStyle>
          <a:p>
            <a:fld id="{959EFED1-D68C-49BA-AAF2-F54A5A3AF29B}" type="slidenum">
              <a:rPr lang="en-US" smtClean="0"/>
              <a:t>‹#›</a:t>
            </a:fld>
            <a:endParaRPr lang="en-US"/>
          </a:p>
        </p:txBody>
      </p:sp>
      <p:grpSp>
        <p:nvGrpSpPr>
          <p:cNvPr id="4" name="Group 44"/>
          <p:cNvGrpSpPr>
            <a:grpSpLocks/>
          </p:cNvGrpSpPr>
          <p:nvPr/>
        </p:nvGrpSpPr>
        <p:grpSpPr bwMode="auto">
          <a:xfrm>
            <a:off x="0" y="1109663"/>
            <a:ext cx="9144000" cy="169862"/>
            <a:chOff x="0" y="699"/>
            <a:chExt cx="5760" cy="107"/>
          </a:xfrm>
        </p:grpSpPr>
        <p:sp>
          <p:nvSpPr>
            <p:cNvPr id="1064" name="Rectangle 40"/>
            <p:cNvSpPr>
              <a:spLocks noChangeArrowheads="1"/>
            </p:cNvSpPr>
            <p:nvPr userDrawn="1"/>
          </p:nvSpPr>
          <p:spPr bwMode="gray">
            <a:xfrm>
              <a:off x="0" y="699"/>
              <a:ext cx="5760" cy="45"/>
            </a:xfrm>
            <a:prstGeom prst="rect">
              <a:avLst/>
            </a:prstGeom>
            <a:solidFill>
              <a:schemeClr val="tx2"/>
            </a:solidFill>
            <a:ln w="9525">
              <a:noFill/>
              <a:miter lim="800000"/>
              <a:headEnd/>
              <a:tailEnd/>
            </a:ln>
            <a:effectLst/>
          </p:spPr>
          <p:txBody>
            <a:bodyPr wrap="none" anchor="ctr"/>
            <a:lstStyle/>
            <a:p>
              <a:endParaRPr lang="en-US"/>
            </a:p>
          </p:txBody>
        </p:sp>
        <p:sp>
          <p:nvSpPr>
            <p:cNvPr id="1066" name="Rectangle 42"/>
            <p:cNvSpPr>
              <a:spLocks noChangeArrowheads="1"/>
            </p:cNvSpPr>
            <p:nvPr userDrawn="1"/>
          </p:nvSpPr>
          <p:spPr bwMode="gray">
            <a:xfrm>
              <a:off x="1476" y="713"/>
              <a:ext cx="4284" cy="93"/>
            </a:xfrm>
            <a:prstGeom prst="rect">
              <a:avLst/>
            </a:prstGeom>
            <a:solidFill>
              <a:schemeClr val="tx2"/>
            </a:solidFill>
            <a:ln w="9525">
              <a:noFill/>
              <a:miter lim="800000"/>
              <a:headEnd/>
              <a:tailEnd/>
            </a:ln>
            <a:effectLst/>
          </p:spPr>
          <p:txBody>
            <a:bodyPr wrap="none" anchor="ctr"/>
            <a:lstStyle/>
            <a:p>
              <a:endParaRPr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ftr="0" dt="0"/>
  <p:txStyles>
    <p:titleStyle>
      <a:lvl1pPr algn="r" rtl="0" eaLnBrk="1" fontAlgn="base" hangingPunct="1">
        <a:spcBef>
          <a:spcPct val="0"/>
        </a:spcBef>
        <a:spcAft>
          <a:spcPct val="0"/>
        </a:spcAft>
        <a:defRPr sz="4000">
          <a:solidFill>
            <a:schemeClr val="bg1"/>
          </a:solidFill>
          <a:latin typeface="+mj-lt"/>
          <a:ea typeface="+mj-ea"/>
          <a:cs typeface="+mj-cs"/>
        </a:defRPr>
      </a:lvl1pPr>
      <a:lvl2pPr algn="r" rtl="0" eaLnBrk="1" fontAlgn="base" hangingPunct="1">
        <a:spcBef>
          <a:spcPct val="0"/>
        </a:spcBef>
        <a:spcAft>
          <a:spcPct val="0"/>
        </a:spcAft>
        <a:defRPr sz="4000">
          <a:solidFill>
            <a:schemeClr val="bg1"/>
          </a:solidFill>
          <a:latin typeface="Arial" pitchFamily="34" charset="0"/>
        </a:defRPr>
      </a:lvl2pPr>
      <a:lvl3pPr algn="r" rtl="0" eaLnBrk="1" fontAlgn="base" hangingPunct="1">
        <a:spcBef>
          <a:spcPct val="0"/>
        </a:spcBef>
        <a:spcAft>
          <a:spcPct val="0"/>
        </a:spcAft>
        <a:defRPr sz="4000">
          <a:solidFill>
            <a:schemeClr val="bg1"/>
          </a:solidFill>
          <a:latin typeface="Arial" pitchFamily="34" charset="0"/>
        </a:defRPr>
      </a:lvl3pPr>
      <a:lvl4pPr algn="r" rtl="0" eaLnBrk="1" fontAlgn="base" hangingPunct="1">
        <a:spcBef>
          <a:spcPct val="0"/>
        </a:spcBef>
        <a:spcAft>
          <a:spcPct val="0"/>
        </a:spcAft>
        <a:defRPr sz="4000">
          <a:solidFill>
            <a:schemeClr val="bg1"/>
          </a:solidFill>
          <a:latin typeface="Arial" pitchFamily="34" charset="0"/>
        </a:defRPr>
      </a:lvl4pPr>
      <a:lvl5pPr algn="r" rtl="0" eaLnBrk="1" fontAlgn="base" hangingPunct="1">
        <a:spcBef>
          <a:spcPct val="0"/>
        </a:spcBef>
        <a:spcAft>
          <a:spcPct val="0"/>
        </a:spcAft>
        <a:defRPr sz="4000">
          <a:solidFill>
            <a:schemeClr val="bg1"/>
          </a:solidFill>
          <a:latin typeface="Arial" pitchFamily="34" charset="0"/>
        </a:defRPr>
      </a:lvl5pPr>
      <a:lvl6pPr marL="457200" algn="r" rtl="0" eaLnBrk="1" fontAlgn="base" hangingPunct="1">
        <a:spcBef>
          <a:spcPct val="0"/>
        </a:spcBef>
        <a:spcAft>
          <a:spcPct val="0"/>
        </a:spcAft>
        <a:defRPr sz="4000">
          <a:solidFill>
            <a:schemeClr val="bg1"/>
          </a:solidFill>
          <a:latin typeface="Arial" pitchFamily="34" charset="0"/>
        </a:defRPr>
      </a:lvl6pPr>
      <a:lvl7pPr marL="914400" algn="r" rtl="0" eaLnBrk="1" fontAlgn="base" hangingPunct="1">
        <a:spcBef>
          <a:spcPct val="0"/>
        </a:spcBef>
        <a:spcAft>
          <a:spcPct val="0"/>
        </a:spcAft>
        <a:defRPr sz="4000">
          <a:solidFill>
            <a:schemeClr val="bg1"/>
          </a:solidFill>
          <a:latin typeface="Arial" pitchFamily="34" charset="0"/>
        </a:defRPr>
      </a:lvl7pPr>
      <a:lvl8pPr marL="1371600" algn="r" rtl="0" eaLnBrk="1" fontAlgn="base" hangingPunct="1">
        <a:spcBef>
          <a:spcPct val="0"/>
        </a:spcBef>
        <a:spcAft>
          <a:spcPct val="0"/>
        </a:spcAft>
        <a:defRPr sz="4000">
          <a:solidFill>
            <a:schemeClr val="bg1"/>
          </a:solidFill>
          <a:latin typeface="Arial" pitchFamily="34" charset="0"/>
        </a:defRPr>
      </a:lvl8pPr>
      <a:lvl9pPr marL="1828800" algn="r" rtl="0" eaLnBrk="1" fontAlgn="base" hangingPunct="1">
        <a:spcBef>
          <a:spcPct val="0"/>
        </a:spcBef>
        <a:spcAft>
          <a:spcPct val="0"/>
        </a:spcAft>
        <a:defRPr sz="4000">
          <a:solidFill>
            <a:schemeClr val="bg1"/>
          </a:solidFill>
          <a:latin typeface="Arial" pitchFamily="34" charset="0"/>
        </a:defRPr>
      </a:lvl9pPr>
    </p:titleStyle>
    <p:bodyStyle>
      <a:lvl1pPr marL="342900" indent="-342900" algn="l" rtl="0" eaLnBrk="1" fontAlgn="base" hangingPunct="1">
        <a:spcBef>
          <a:spcPct val="20000"/>
        </a:spcBef>
        <a:spcAft>
          <a:spcPct val="0"/>
        </a:spcAft>
        <a:buFont typeface="Wingdings" pitchFamily="2" charset="2"/>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SzPct val="50000"/>
        <a:buFont typeface="Wingdings 2" pitchFamily="18" charset="2"/>
        <a:buChar char=""/>
        <a:defRPr sz="2800">
          <a:solidFill>
            <a:schemeClr val="tx1"/>
          </a:solidFill>
          <a:latin typeface="+mn-lt"/>
        </a:defRPr>
      </a:lvl2pPr>
      <a:lvl3pPr marL="1143000" indent="-228600" algn="l" rtl="0" eaLnBrk="1" fontAlgn="base" hangingPunct="1">
        <a:spcBef>
          <a:spcPct val="20000"/>
        </a:spcBef>
        <a:spcAft>
          <a:spcPct val="0"/>
        </a:spcAft>
        <a:buFont typeface="Wingdings" pitchFamily="2" charset="2"/>
        <a:buChar char="§"/>
        <a:defRPr sz="2400">
          <a:solidFill>
            <a:schemeClr val="tx1"/>
          </a:solidFill>
          <a:latin typeface="+mn-lt"/>
        </a:defRPr>
      </a:lvl3pPr>
      <a:lvl4pPr marL="1600200" indent="-228600" algn="l" rtl="0" eaLnBrk="1" fontAlgn="base" hangingPunct="1">
        <a:spcBef>
          <a:spcPct val="20000"/>
        </a:spcBef>
        <a:spcAft>
          <a:spcPct val="0"/>
        </a:spcAft>
        <a:buSzPct val="60000"/>
        <a:buFont typeface="Wingdings 2" pitchFamily="18" charset="2"/>
        <a:buChar char=""/>
        <a:defRPr sz="2000">
          <a:solidFill>
            <a:schemeClr val="tx1"/>
          </a:solidFill>
          <a:latin typeface="+mn-lt"/>
        </a:defRPr>
      </a:lvl4pPr>
      <a:lvl5pPr marL="2057400" indent="-228600" algn="l" rtl="0" eaLnBrk="1" fontAlgn="base" hangingPunct="1">
        <a:spcBef>
          <a:spcPct val="20000"/>
        </a:spcBef>
        <a:spcAft>
          <a:spcPct val="0"/>
        </a:spcAft>
        <a:buFont typeface="Wingdings" pitchFamily="2" charset="2"/>
        <a:buChar char="§"/>
        <a:defRPr sz="2000">
          <a:solidFill>
            <a:schemeClr val="tx1"/>
          </a:solidFill>
          <a:latin typeface="+mn-lt"/>
        </a:defRPr>
      </a:lvl5pPr>
      <a:lvl6pPr marL="2514600" indent="-228600" algn="l" rtl="0" eaLnBrk="1" fontAlgn="base" hangingPunct="1">
        <a:spcBef>
          <a:spcPct val="20000"/>
        </a:spcBef>
        <a:spcAft>
          <a:spcPct val="0"/>
        </a:spcAft>
        <a:buFont typeface="Wingdings" pitchFamily="2" charset="2"/>
        <a:buChar char="§"/>
        <a:defRPr sz="2000">
          <a:solidFill>
            <a:schemeClr val="tx1"/>
          </a:solidFill>
          <a:latin typeface="+mn-lt"/>
        </a:defRPr>
      </a:lvl6pPr>
      <a:lvl7pPr marL="2971800" indent="-228600" algn="l" rtl="0" eaLnBrk="1" fontAlgn="base" hangingPunct="1">
        <a:spcBef>
          <a:spcPct val="20000"/>
        </a:spcBef>
        <a:spcAft>
          <a:spcPct val="0"/>
        </a:spcAft>
        <a:buFont typeface="Wingdings" pitchFamily="2" charset="2"/>
        <a:buChar char="§"/>
        <a:defRPr sz="2000">
          <a:solidFill>
            <a:schemeClr val="tx1"/>
          </a:solidFill>
          <a:latin typeface="+mn-lt"/>
        </a:defRPr>
      </a:lvl7pPr>
      <a:lvl8pPr marL="3429000" indent="-228600" algn="l" rtl="0" eaLnBrk="1" fontAlgn="base" hangingPunct="1">
        <a:spcBef>
          <a:spcPct val="20000"/>
        </a:spcBef>
        <a:spcAft>
          <a:spcPct val="0"/>
        </a:spcAft>
        <a:buFont typeface="Wingdings" pitchFamily="2" charset="2"/>
        <a:buChar char="§"/>
        <a:defRPr sz="2000">
          <a:solidFill>
            <a:schemeClr val="tx1"/>
          </a:solidFill>
          <a:latin typeface="+mn-lt"/>
        </a:defRPr>
      </a:lvl8pPr>
      <a:lvl9pPr marL="3886200" indent="-228600" algn="l" rtl="0" eaLnBrk="1" fontAlgn="base" hangingPunct="1">
        <a:spcBef>
          <a:spcPct val="20000"/>
        </a:spcBef>
        <a:spcAft>
          <a:spcPct val="0"/>
        </a:spcAft>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animation.ppt"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59EFED1-D68C-49BA-AAF2-F54A5A3AF29B}" type="slidenum">
              <a:rPr lang="en-US" smtClean="0"/>
              <a:t>1</a:t>
            </a:fld>
            <a:endParaRPr lang="en-US"/>
          </a:p>
        </p:txBody>
      </p:sp>
      <p:sp>
        <p:nvSpPr>
          <p:cNvPr id="7" name="Subtitle 2"/>
          <p:cNvSpPr txBox="1">
            <a:spLocks/>
          </p:cNvSpPr>
          <p:nvPr/>
        </p:nvSpPr>
        <p:spPr bwMode="auto">
          <a:xfrm>
            <a:off x="1582454" y="3276600"/>
            <a:ext cx="6570945" cy="1371600"/>
          </a:xfrm>
          <a:prstGeom prst="rect">
            <a:avLst/>
          </a:prstGeom>
          <a:noFill/>
          <a:ln w="9525">
            <a:noFill/>
            <a:miter lim="800000"/>
            <a:headEnd/>
            <a:tailEnd/>
          </a:ln>
          <a:effectLst/>
          <a:scene3d>
            <a:camera prst="orthographicFront"/>
            <a:lightRig rig="flat" dir="tl">
              <a:rot lat="0" lon="0" rev="6600000"/>
            </a:lightRig>
          </a:scene3d>
          <a:sp3d>
            <a:bevelT w="165100" prst="coolSlant"/>
          </a:sp3d>
        </p:spPr>
        <p:txBody>
          <a:bodyPr vert="horz" wrap="square" lIns="91440" tIns="45720" rIns="91440" bIns="45720" numCol="1" anchor="t" anchorCtr="0" compatLnSpc="1">
            <a:prstTxWarp prst="textNoShape">
              <a:avLst/>
            </a:prstTxWarp>
            <a:sp3d extrusionH="25400" contourW="8890">
              <a:bevelT w="38100" h="31750"/>
              <a:contourClr>
                <a:schemeClr val="accent2">
                  <a:shade val="75000"/>
                </a:schemeClr>
              </a:contourClr>
            </a:sp3d>
          </a:bodyPr>
          <a:lstStyle>
            <a:lvl1pPr marL="342900" indent="-342900" algn="l" rtl="0" eaLnBrk="1" fontAlgn="base" hangingPunct="1">
              <a:spcBef>
                <a:spcPct val="20000"/>
              </a:spcBef>
              <a:spcAft>
                <a:spcPct val="0"/>
              </a:spcAft>
              <a:buFont typeface="Wingdings" pitchFamily="2" charset="2"/>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SzPct val="50000"/>
              <a:buFont typeface="Wingdings 2" pitchFamily="18" charset="2"/>
              <a:buChar char=""/>
              <a:defRPr sz="2800">
                <a:solidFill>
                  <a:schemeClr val="tx1"/>
                </a:solidFill>
                <a:latin typeface="+mn-lt"/>
              </a:defRPr>
            </a:lvl2pPr>
            <a:lvl3pPr marL="1143000" indent="-228600" algn="l" rtl="0" eaLnBrk="1" fontAlgn="base" hangingPunct="1">
              <a:spcBef>
                <a:spcPct val="20000"/>
              </a:spcBef>
              <a:spcAft>
                <a:spcPct val="0"/>
              </a:spcAft>
              <a:buFont typeface="Wingdings" pitchFamily="2" charset="2"/>
              <a:buChar char="§"/>
              <a:defRPr sz="2400">
                <a:solidFill>
                  <a:schemeClr val="tx1"/>
                </a:solidFill>
                <a:latin typeface="+mn-lt"/>
              </a:defRPr>
            </a:lvl3pPr>
            <a:lvl4pPr marL="1600200" indent="-228600" algn="l" rtl="0" eaLnBrk="1" fontAlgn="base" hangingPunct="1">
              <a:spcBef>
                <a:spcPct val="20000"/>
              </a:spcBef>
              <a:spcAft>
                <a:spcPct val="0"/>
              </a:spcAft>
              <a:buSzPct val="60000"/>
              <a:buFont typeface="Wingdings 2" pitchFamily="18" charset="2"/>
              <a:buChar char=""/>
              <a:defRPr sz="2000">
                <a:solidFill>
                  <a:schemeClr val="tx1"/>
                </a:solidFill>
                <a:latin typeface="+mn-lt"/>
              </a:defRPr>
            </a:lvl4pPr>
            <a:lvl5pPr marL="2057400" indent="-228600" algn="l" rtl="0" eaLnBrk="1" fontAlgn="base" hangingPunct="1">
              <a:spcBef>
                <a:spcPct val="20000"/>
              </a:spcBef>
              <a:spcAft>
                <a:spcPct val="0"/>
              </a:spcAft>
              <a:buFont typeface="Wingdings" pitchFamily="2" charset="2"/>
              <a:buChar char="§"/>
              <a:defRPr sz="2000">
                <a:solidFill>
                  <a:schemeClr val="tx1"/>
                </a:solidFill>
                <a:latin typeface="+mn-lt"/>
              </a:defRPr>
            </a:lvl5pPr>
            <a:lvl6pPr marL="2514600" indent="-228600" algn="l" rtl="0" eaLnBrk="1" fontAlgn="base" hangingPunct="1">
              <a:spcBef>
                <a:spcPct val="20000"/>
              </a:spcBef>
              <a:spcAft>
                <a:spcPct val="0"/>
              </a:spcAft>
              <a:buFont typeface="Wingdings" pitchFamily="2" charset="2"/>
              <a:buChar char="§"/>
              <a:defRPr sz="2000">
                <a:solidFill>
                  <a:schemeClr val="tx1"/>
                </a:solidFill>
                <a:latin typeface="+mn-lt"/>
              </a:defRPr>
            </a:lvl6pPr>
            <a:lvl7pPr marL="2971800" indent="-228600" algn="l" rtl="0" eaLnBrk="1" fontAlgn="base" hangingPunct="1">
              <a:spcBef>
                <a:spcPct val="20000"/>
              </a:spcBef>
              <a:spcAft>
                <a:spcPct val="0"/>
              </a:spcAft>
              <a:buFont typeface="Wingdings" pitchFamily="2" charset="2"/>
              <a:buChar char="§"/>
              <a:defRPr sz="2000">
                <a:solidFill>
                  <a:schemeClr val="tx1"/>
                </a:solidFill>
                <a:latin typeface="+mn-lt"/>
              </a:defRPr>
            </a:lvl7pPr>
            <a:lvl8pPr marL="3429000" indent="-228600" algn="l" rtl="0" eaLnBrk="1" fontAlgn="base" hangingPunct="1">
              <a:spcBef>
                <a:spcPct val="20000"/>
              </a:spcBef>
              <a:spcAft>
                <a:spcPct val="0"/>
              </a:spcAft>
              <a:buFont typeface="Wingdings" pitchFamily="2" charset="2"/>
              <a:buChar char="§"/>
              <a:defRPr sz="2000">
                <a:solidFill>
                  <a:schemeClr val="tx1"/>
                </a:solidFill>
                <a:latin typeface="+mn-lt"/>
              </a:defRPr>
            </a:lvl8pPr>
            <a:lvl9pPr marL="3886200" indent="-228600" algn="l" rtl="0" eaLnBrk="1" fontAlgn="base" hangingPunct="1">
              <a:spcBef>
                <a:spcPct val="20000"/>
              </a:spcBef>
              <a:spcAft>
                <a:spcPct val="0"/>
              </a:spcAft>
              <a:buFont typeface="Wingdings" pitchFamily="2" charset="2"/>
              <a:buChar char="§"/>
              <a:defRPr sz="2000">
                <a:solidFill>
                  <a:schemeClr val="tx1"/>
                </a:solidFill>
                <a:latin typeface="+mn-lt"/>
              </a:defRPr>
            </a:lvl9pPr>
          </a:lstStyle>
          <a:p>
            <a:pPr marL="0" indent="0" algn="ctr">
              <a:buNone/>
              <a:defRPr/>
            </a:pP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Chapter 1</a:t>
            </a:r>
          </a:p>
          <a:p>
            <a:pPr marL="0" indent="0" algn="ctr">
              <a:buNone/>
              <a:defRPr/>
            </a:pP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Introduction to Control Systems</a:t>
            </a:r>
          </a:p>
          <a:p>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8" name="object 2"/>
          <p:cNvSpPr txBox="1">
            <a:spLocks/>
          </p:cNvSpPr>
          <p:nvPr/>
        </p:nvSpPr>
        <p:spPr bwMode="auto">
          <a:xfrm>
            <a:off x="790706" y="1891767"/>
            <a:ext cx="7239000" cy="382156"/>
          </a:xfrm>
          <a:prstGeom prst="rect">
            <a:avLst/>
          </a:prstGeom>
          <a:noFill/>
          <a:ln w="9525">
            <a:noFill/>
            <a:miter lim="800000"/>
            <a:headEnd/>
            <a:tailEnd/>
          </a:ln>
          <a:effectLst/>
        </p:spPr>
        <p:txBody>
          <a:bodyPr vert="horz" wrap="square" lIns="0" tIns="12700" rIns="0" bIns="0" numCol="1" rtlCol="0" anchor="ctr" anchorCtr="0" compatLnSpc="1">
            <a:prstTxWarp prst="textNoShape">
              <a:avLst/>
            </a:prstTxWarp>
            <a:spAutoFit/>
          </a:bodyPr>
          <a:lstStyle>
            <a:lvl1pPr algn="r" rtl="0" eaLnBrk="1" fontAlgn="base" hangingPunct="1">
              <a:spcBef>
                <a:spcPct val="0"/>
              </a:spcBef>
              <a:spcAft>
                <a:spcPct val="0"/>
              </a:spcAft>
              <a:defRPr sz="4000">
                <a:solidFill>
                  <a:schemeClr val="bg1"/>
                </a:solidFill>
                <a:latin typeface="+mj-lt"/>
                <a:ea typeface="+mj-ea"/>
                <a:cs typeface="+mj-cs"/>
              </a:defRPr>
            </a:lvl1pPr>
            <a:lvl2pPr algn="r" rtl="0" eaLnBrk="1" fontAlgn="base" hangingPunct="1">
              <a:spcBef>
                <a:spcPct val="0"/>
              </a:spcBef>
              <a:spcAft>
                <a:spcPct val="0"/>
              </a:spcAft>
              <a:defRPr sz="4000">
                <a:solidFill>
                  <a:schemeClr val="bg1"/>
                </a:solidFill>
                <a:latin typeface="Arial" pitchFamily="34" charset="0"/>
              </a:defRPr>
            </a:lvl2pPr>
            <a:lvl3pPr algn="r" rtl="0" eaLnBrk="1" fontAlgn="base" hangingPunct="1">
              <a:spcBef>
                <a:spcPct val="0"/>
              </a:spcBef>
              <a:spcAft>
                <a:spcPct val="0"/>
              </a:spcAft>
              <a:defRPr sz="4000">
                <a:solidFill>
                  <a:schemeClr val="bg1"/>
                </a:solidFill>
                <a:latin typeface="Arial" pitchFamily="34" charset="0"/>
              </a:defRPr>
            </a:lvl3pPr>
            <a:lvl4pPr algn="r" rtl="0" eaLnBrk="1" fontAlgn="base" hangingPunct="1">
              <a:spcBef>
                <a:spcPct val="0"/>
              </a:spcBef>
              <a:spcAft>
                <a:spcPct val="0"/>
              </a:spcAft>
              <a:defRPr sz="4000">
                <a:solidFill>
                  <a:schemeClr val="bg1"/>
                </a:solidFill>
                <a:latin typeface="Arial" pitchFamily="34" charset="0"/>
              </a:defRPr>
            </a:lvl4pPr>
            <a:lvl5pPr algn="r" rtl="0" eaLnBrk="1" fontAlgn="base" hangingPunct="1">
              <a:spcBef>
                <a:spcPct val="0"/>
              </a:spcBef>
              <a:spcAft>
                <a:spcPct val="0"/>
              </a:spcAft>
              <a:defRPr sz="4000">
                <a:solidFill>
                  <a:schemeClr val="bg1"/>
                </a:solidFill>
                <a:latin typeface="Arial" pitchFamily="34" charset="0"/>
              </a:defRPr>
            </a:lvl5pPr>
            <a:lvl6pPr marL="457200" algn="r" rtl="0" eaLnBrk="1" fontAlgn="base" hangingPunct="1">
              <a:spcBef>
                <a:spcPct val="0"/>
              </a:spcBef>
              <a:spcAft>
                <a:spcPct val="0"/>
              </a:spcAft>
              <a:defRPr sz="4000">
                <a:solidFill>
                  <a:schemeClr val="bg1"/>
                </a:solidFill>
                <a:latin typeface="Arial" pitchFamily="34" charset="0"/>
              </a:defRPr>
            </a:lvl6pPr>
            <a:lvl7pPr marL="914400" algn="r" rtl="0" eaLnBrk="1" fontAlgn="base" hangingPunct="1">
              <a:spcBef>
                <a:spcPct val="0"/>
              </a:spcBef>
              <a:spcAft>
                <a:spcPct val="0"/>
              </a:spcAft>
              <a:defRPr sz="4000">
                <a:solidFill>
                  <a:schemeClr val="bg1"/>
                </a:solidFill>
                <a:latin typeface="Arial" pitchFamily="34" charset="0"/>
              </a:defRPr>
            </a:lvl7pPr>
            <a:lvl8pPr marL="1371600" algn="r" rtl="0" eaLnBrk="1" fontAlgn="base" hangingPunct="1">
              <a:spcBef>
                <a:spcPct val="0"/>
              </a:spcBef>
              <a:spcAft>
                <a:spcPct val="0"/>
              </a:spcAft>
              <a:defRPr sz="4000">
                <a:solidFill>
                  <a:schemeClr val="bg1"/>
                </a:solidFill>
                <a:latin typeface="Arial" pitchFamily="34" charset="0"/>
              </a:defRPr>
            </a:lvl8pPr>
            <a:lvl9pPr marL="1828800" algn="r" rtl="0" eaLnBrk="1" fontAlgn="base" hangingPunct="1">
              <a:spcBef>
                <a:spcPct val="0"/>
              </a:spcBef>
              <a:spcAft>
                <a:spcPct val="0"/>
              </a:spcAft>
              <a:defRPr sz="4000">
                <a:solidFill>
                  <a:schemeClr val="bg1"/>
                </a:solidFill>
                <a:latin typeface="Arial" pitchFamily="34" charset="0"/>
              </a:defRPr>
            </a:lvl9pPr>
          </a:lstStyle>
          <a:p>
            <a:pPr marL="179070">
              <a:spcBef>
                <a:spcPts val="100"/>
              </a:spcBef>
            </a:pPr>
            <a:r>
              <a:rPr lang="en-US" sz="2400" spc="-5" dirty="0" smtClean="0">
                <a:solidFill>
                  <a:schemeClr val="tx1"/>
                </a:solidFill>
              </a:rPr>
              <a:t>KNOWLEDGE INSTITUTE OF  TECHNOLOGY</a:t>
            </a:r>
            <a:endParaRPr lang="en-US" sz="2400" spc="-5" dirty="0">
              <a:solidFill>
                <a:schemeClr val="tx1"/>
              </a:solidFill>
            </a:endParaRPr>
          </a:p>
        </p:txBody>
      </p:sp>
      <p:pic>
        <p:nvPicPr>
          <p:cNvPr id="9" name="Picture 2" descr="C:\Users\STUDENT\Desktop\log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2706" y="1563030"/>
            <a:ext cx="1016000" cy="1039630"/>
          </a:xfrm>
          <a:prstGeom prst="rect">
            <a:avLst/>
          </a:prstGeom>
          <a:noFill/>
          <a:extLst>
            <a:ext uri="{909E8E84-426E-40DD-AFC4-6F175D3DCCD1}">
              <a14:hiddenFill xmlns:a14="http://schemas.microsoft.com/office/drawing/2010/main">
                <a:solidFill>
                  <a:srgbClr val="FFFFFF"/>
                </a:solidFill>
              </a14:hiddenFill>
            </a:ext>
          </a:extLst>
        </p:spPr>
      </p:pic>
      <p:sp>
        <p:nvSpPr>
          <p:cNvPr id="10" name="object 3"/>
          <p:cNvSpPr txBox="1"/>
          <p:nvPr/>
        </p:nvSpPr>
        <p:spPr>
          <a:xfrm>
            <a:off x="6172200" y="5302249"/>
            <a:ext cx="3268980" cy="1006045"/>
          </a:xfrm>
          <a:prstGeom prst="rect">
            <a:avLst/>
          </a:prstGeom>
        </p:spPr>
        <p:txBody>
          <a:bodyPr vert="horz" wrap="square" lIns="0" tIns="13335" rIns="0" bIns="0" rtlCol="0">
            <a:spAutoFit/>
          </a:bodyPr>
          <a:lstStyle/>
          <a:p>
            <a:pPr marL="12065">
              <a:lnSpc>
                <a:spcPct val="100000"/>
              </a:lnSpc>
              <a:spcBef>
                <a:spcPts val="105"/>
              </a:spcBef>
              <a:tabLst>
                <a:tab pos="292735" algn="l"/>
                <a:tab pos="293370" algn="l"/>
              </a:tabLst>
            </a:pPr>
            <a:r>
              <a:rPr lang="en-US" sz="1400" spc="-5" dirty="0" smtClean="0">
                <a:solidFill>
                  <a:srgbClr val="FF0000"/>
                </a:solidFill>
                <a:latin typeface="Times New Roman"/>
                <a:cs typeface="Times New Roman"/>
              </a:rPr>
              <a:t>PREPARED BY</a:t>
            </a:r>
          </a:p>
          <a:p>
            <a:pPr marL="12065">
              <a:lnSpc>
                <a:spcPct val="100000"/>
              </a:lnSpc>
              <a:spcBef>
                <a:spcPts val="105"/>
              </a:spcBef>
              <a:tabLst>
                <a:tab pos="292735" algn="l"/>
                <a:tab pos="293370" algn="l"/>
              </a:tabLst>
            </a:pPr>
            <a:r>
              <a:rPr lang="en-US" sz="2000" spc="-5" dirty="0" smtClean="0">
                <a:solidFill>
                  <a:schemeClr val="tx2"/>
                </a:solidFill>
                <a:latin typeface="Times New Roman"/>
                <a:cs typeface="Times New Roman"/>
              </a:rPr>
              <a:t>R.RASU M.E</a:t>
            </a:r>
          </a:p>
          <a:p>
            <a:pPr marL="12065">
              <a:lnSpc>
                <a:spcPct val="100000"/>
              </a:lnSpc>
              <a:spcBef>
                <a:spcPts val="105"/>
              </a:spcBef>
              <a:tabLst>
                <a:tab pos="292735" algn="l"/>
                <a:tab pos="293370" algn="l"/>
              </a:tabLst>
            </a:pPr>
            <a:r>
              <a:rPr lang="en-US" sz="1400" spc="-5" dirty="0" smtClean="0">
                <a:solidFill>
                  <a:srgbClr val="FF0000"/>
                </a:solidFill>
                <a:latin typeface="Times New Roman"/>
                <a:cs typeface="Times New Roman"/>
              </a:rPr>
              <a:t>ASSISTANT PROFESSOR/ECE</a:t>
            </a:r>
          </a:p>
          <a:p>
            <a:pPr marL="12065">
              <a:lnSpc>
                <a:spcPct val="100000"/>
              </a:lnSpc>
              <a:spcBef>
                <a:spcPts val="105"/>
              </a:spcBef>
              <a:tabLst>
                <a:tab pos="292735" algn="l"/>
                <a:tab pos="293370" algn="l"/>
              </a:tabLst>
            </a:pPr>
            <a:endParaRPr sz="1400" dirty="0">
              <a:latin typeface="Times New Roman"/>
              <a:cs typeface="Times New Roman"/>
            </a:endParaRPr>
          </a:p>
        </p:txBody>
      </p:sp>
    </p:spTree>
    <p:extLst>
      <p:ext uri="{BB962C8B-B14F-4D97-AF65-F5344CB8AC3E}">
        <p14:creationId xmlns:p14="http://schemas.microsoft.com/office/powerpoint/2010/main" val="1635162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685800" y="76200"/>
            <a:ext cx="8229600" cy="1066800"/>
          </a:xfrm>
        </p:spPr>
        <p:txBody>
          <a:bodyPr/>
          <a:lstStyle/>
          <a:p>
            <a:pPr eaLnBrk="1" hangingPunct="1"/>
            <a:r>
              <a:rPr lang="en-US" b="1" dirty="0" smtClean="0"/>
              <a:t>Objectives</a:t>
            </a:r>
            <a:endParaRPr lang="ms-MY" dirty="0" smtClean="0"/>
          </a:p>
        </p:txBody>
      </p:sp>
      <p:sp>
        <p:nvSpPr>
          <p:cNvPr id="5" name="Content Placeholder 3"/>
          <p:cNvSpPr>
            <a:spLocks noGrp="1"/>
          </p:cNvSpPr>
          <p:nvPr>
            <p:ph idx="1"/>
          </p:nvPr>
        </p:nvSpPr>
        <p:spPr>
          <a:xfrm>
            <a:off x="381000" y="1981200"/>
            <a:ext cx="8229600" cy="2514600"/>
          </a:xfrm>
        </p:spPr>
        <p:txBody>
          <a:bodyPr>
            <a:normAutofit fontScale="85000" lnSpcReduction="10000"/>
          </a:bodyPr>
          <a:lstStyle/>
          <a:p>
            <a:pPr>
              <a:buNone/>
            </a:pPr>
            <a:r>
              <a:rPr lang="en-US" dirty="0" smtClean="0"/>
              <a:t>Upon completing this topic, you should know;</a:t>
            </a:r>
          </a:p>
          <a:p>
            <a:r>
              <a:rPr lang="en-US" dirty="0" smtClean="0"/>
              <a:t>the fundamentals of Control System</a:t>
            </a:r>
          </a:p>
          <a:p>
            <a:r>
              <a:rPr lang="en-US" dirty="0" smtClean="0"/>
              <a:t>the comparison between open loop and closed loop control schemes </a:t>
            </a:r>
          </a:p>
          <a:p>
            <a:r>
              <a:rPr lang="en-US" dirty="0" smtClean="0"/>
              <a:t>the design objectives of acquiring control system </a:t>
            </a:r>
            <a:endParaRPr lang="en-GB" dirty="0"/>
          </a:p>
        </p:txBody>
      </p:sp>
    </p:spTree>
    <p:extLst>
      <p:ext uri="{BB962C8B-B14F-4D97-AF65-F5344CB8AC3E}">
        <p14:creationId xmlns:p14="http://schemas.microsoft.com/office/powerpoint/2010/main" val="396802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Introduction</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Content Placeholder 2"/>
          <p:cNvSpPr>
            <a:spLocks noGrp="1"/>
          </p:cNvSpPr>
          <p:nvPr>
            <p:ph idx="1"/>
          </p:nvPr>
        </p:nvSpPr>
        <p:spPr>
          <a:xfrm>
            <a:off x="457200" y="1981200"/>
            <a:ext cx="8229600" cy="2438400"/>
          </a:xfrm>
        </p:spPr>
        <p:txBody>
          <a:bodyPr/>
          <a:lstStyle/>
          <a:p>
            <a:pPr>
              <a:buNone/>
            </a:pPr>
            <a:r>
              <a:rPr lang="en-US" dirty="0">
                <a:solidFill>
                  <a:srgbClr val="C00000"/>
                </a:solidFill>
              </a:rPr>
              <a:t>Student activity 1: Brainstorming</a:t>
            </a:r>
          </a:p>
          <a:p>
            <a:pPr>
              <a:buNone/>
            </a:pPr>
            <a:endParaRPr lang="en-US" dirty="0"/>
          </a:p>
          <a:p>
            <a:pPr>
              <a:buNone/>
            </a:pPr>
            <a:r>
              <a:rPr lang="en-US" dirty="0"/>
              <a:t>In 1 minutes, discuss with your partner what a “</a:t>
            </a:r>
            <a:r>
              <a:rPr lang="en-US" dirty="0">
                <a:solidFill>
                  <a:srgbClr val="00B050"/>
                </a:solidFill>
              </a:rPr>
              <a:t>Control System</a:t>
            </a:r>
            <a:r>
              <a:rPr lang="en-US" dirty="0"/>
              <a:t>” is all about ?</a:t>
            </a:r>
          </a:p>
          <a:p>
            <a:endParaRPr lang="en-US" dirty="0"/>
          </a:p>
        </p:txBody>
      </p:sp>
      <p:sp>
        <p:nvSpPr>
          <p:cNvPr id="6" name="Slide Number Placeholder 5"/>
          <p:cNvSpPr>
            <a:spLocks noGrp="1"/>
          </p:cNvSpPr>
          <p:nvPr>
            <p:ph type="sldNum" sz="quarter" idx="12"/>
          </p:nvPr>
        </p:nvSpPr>
        <p:spPr/>
        <p:txBody>
          <a:bodyPr/>
          <a:lstStyle/>
          <a:p>
            <a:fld id="{959EFED1-D68C-49BA-AAF2-F54A5A3AF29B}" type="slidenum">
              <a:rPr lang="en-US" smtClean="0"/>
              <a:t>3</a:t>
            </a:fld>
            <a:endParaRPr lang="en-US"/>
          </a:p>
        </p:txBody>
      </p:sp>
    </p:spTree>
    <p:extLst>
      <p:ext uri="{BB962C8B-B14F-4D97-AF65-F5344CB8AC3E}">
        <p14:creationId xmlns:p14="http://schemas.microsoft.com/office/powerpoint/2010/main" val="3673827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1"/>
            <a:ext cx="8229600" cy="3124199"/>
          </a:xfrm>
        </p:spPr>
        <p:txBody>
          <a:bodyPr/>
          <a:lstStyle/>
          <a:p>
            <a:r>
              <a:rPr lang="en-US" sz="2300" dirty="0" smtClean="0">
                <a:solidFill>
                  <a:srgbClr val="C00000"/>
                </a:solidFill>
              </a:rPr>
              <a:t>Control System Definition</a:t>
            </a:r>
            <a:endParaRPr lang="en-US" sz="2300" dirty="0">
              <a:solidFill>
                <a:srgbClr val="C00000"/>
              </a:solidFill>
            </a:endParaRPr>
          </a:p>
          <a:p>
            <a:pPr>
              <a:buFontTx/>
              <a:buChar char="-"/>
            </a:pPr>
            <a:r>
              <a:rPr lang="en-US" sz="2300" dirty="0" smtClean="0"/>
              <a:t>Consists of </a:t>
            </a:r>
            <a:r>
              <a:rPr lang="en-US" sz="2300" dirty="0" smtClean="0">
                <a:solidFill>
                  <a:srgbClr val="00B050"/>
                </a:solidFill>
              </a:rPr>
              <a:t>subsystems</a:t>
            </a:r>
            <a:r>
              <a:rPr lang="en-US" sz="2300" dirty="0" smtClean="0"/>
              <a:t> and </a:t>
            </a:r>
            <a:r>
              <a:rPr lang="en-US" sz="2300" dirty="0" smtClean="0">
                <a:solidFill>
                  <a:srgbClr val="00B050"/>
                </a:solidFill>
              </a:rPr>
              <a:t>processes/plants</a:t>
            </a:r>
            <a:r>
              <a:rPr lang="en-US" sz="2300" dirty="0" smtClean="0"/>
              <a:t> assembled for the purpose of controlling the </a:t>
            </a:r>
            <a:r>
              <a:rPr lang="en-US" sz="2300" dirty="0" smtClean="0">
                <a:solidFill>
                  <a:srgbClr val="00B050"/>
                </a:solidFill>
              </a:rPr>
              <a:t>outputs</a:t>
            </a:r>
            <a:r>
              <a:rPr lang="en-US" sz="2300" dirty="0" smtClean="0"/>
              <a:t> of the processes.</a:t>
            </a:r>
          </a:p>
          <a:p>
            <a:pPr>
              <a:buFontTx/>
              <a:buChar char="-"/>
            </a:pPr>
            <a:r>
              <a:rPr lang="en-US" sz="2300" dirty="0" smtClean="0"/>
              <a:t>Provides an </a:t>
            </a:r>
            <a:r>
              <a:rPr lang="en-US" sz="2300" dirty="0" smtClean="0">
                <a:solidFill>
                  <a:srgbClr val="00B050"/>
                </a:solidFill>
              </a:rPr>
              <a:t>output</a:t>
            </a:r>
            <a:r>
              <a:rPr lang="en-US" sz="2300" dirty="0" smtClean="0"/>
              <a:t> or response for a given </a:t>
            </a:r>
            <a:r>
              <a:rPr lang="en-US" sz="2300" dirty="0" smtClean="0">
                <a:solidFill>
                  <a:srgbClr val="00B050"/>
                </a:solidFill>
              </a:rPr>
              <a:t>input</a:t>
            </a:r>
            <a:r>
              <a:rPr lang="en-US" sz="2300" dirty="0" smtClean="0"/>
              <a:t> or stimulus</a:t>
            </a:r>
          </a:p>
          <a:p>
            <a:pPr>
              <a:buFontTx/>
              <a:buChar char="-"/>
            </a:pPr>
            <a:r>
              <a:rPr lang="en-US" sz="2300" dirty="0">
                <a:cs typeface="Arial" charset="0"/>
              </a:rPr>
              <a:t>A control system is an interconnection of components forming a system configuration that would provide a desired </a:t>
            </a:r>
            <a:r>
              <a:rPr lang="en-US" sz="2300" dirty="0">
                <a:solidFill>
                  <a:srgbClr val="00B050"/>
                </a:solidFill>
                <a:cs typeface="Arial" charset="0"/>
              </a:rPr>
              <a:t>output</a:t>
            </a:r>
            <a:r>
              <a:rPr lang="en-US" sz="2300" dirty="0">
                <a:cs typeface="Arial" charset="0"/>
              </a:rPr>
              <a:t> in response to </a:t>
            </a:r>
            <a:r>
              <a:rPr lang="en-US" sz="2300" dirty="0">
                <a:solidFill>
                  <a:srgbClr val="00B050"/>
                </a:solidFill>
                <a:cs typeface="Arial" charset="0"/>
              </a:rPr>
              <a:t>input</a:t>
            </a:r>
            <a:r>
              <a:rPr lang="en-US" sz="2300" dirty="0">
                <a:cs typeface="Arial" charset="0"/>
              </a:rPr>
              <a:t> signals.</a:t>
            </a:r>
          </a:p>
          <a:p>
            <a:pPr>
              <a:buFontTx/>
              <a:buChar char="-"/>
            </a:pPr>
            <a:endParaRPr lang="en-US" sz="2300" dirty="0" smtClean="0"/>
          </a:p>
        </p:txBody>
      </p:sp>
      <p:sp>
        <p:nvSpPr>
          <p:cNvPr id="6" name="Slide Number Placeholder 5"/>
          <p:cNvSpPr>
            <a:spLocks noGrp="1"/>
          </p:cNvSpPr>
          <p:nvPr>
            <p:ph type="sldNum" sz="quarter" idx="12"/>
          </p:nvPr>
        </p:nvSpPr>
        <p:spPr/>
        <p:txBody>
          <a:bodyPr/>
          <a:lstStyle/>
          <a:p>
            <a:fld id="{959EFED1-D68C-49BA-AAF2-F54A5A3AF29B}" type="slidenum">
              <a:rPr lang="en-US" smtClean="0"/>
              <a:t>4</a:t>
            </a:fld>
            <a:endParaRPr lang="en-US"/>
          </a:p>
        </p:txBody>
      </p:sp>
      <p:sp>
        <p:nvSpPr>
          <p:cNvPr id="7"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Basic Component of a control system</a:t>
            </a:r>
            <a:endParaRPr lang="en-US"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grpSp>
        <p:nvGrpSpPr>
          <p:cNvPr id="5" name="Group 4"/>
          <p:cNvGrpSpPr/>
          <p:nvPr/>
        </p:nvGrpSpPr>
        <p:grpSpPr>
          <a:xfrm>
            <a:off x="1314995" y="4708900"/>
            <a:ext cx="6533605" cy="1451632"/>
            <a:chOff x="1314995" y="4708900"/>
            <a:chExt cx="6533605" cy="1451632"/>
          </a:xfrm>
        </p:grpSpPr>
        <p:cxnSp>
          <p:nvCxnSpPr>
            <p:cNvPr id="9" name="Straight Arrow Connector 8"/>
            <p:cNvCxnSpPr/>
            <p:nvPr/>
          </p:nvCxnSpPr>
          <p:spPr>
            <a:xfrm>
              <a:off x="1371600" y="5181600"/>
              <a:ext cx="1981200" cy="0"/>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grpSp>
          <p:nvGrpSpPr>
            <p:cNvPr id="4" name="Group 3"/>
            <p:cNvGrpSpPr/>
            <p:nvPr/>
          </p:nvGrpSpPr>
          <p:grpSpPr>
            <a:xfrm>
              <a:off x="1314995" y="4708900"/>
              <a:ext cx="6533605" cy="1451632"/>
              <a:chOff x="1314995" y="4708900"/>
              <a:chExt cx="6533605" cy="1451632"/>
            </a:xfrm>
          </p:grpSpPr>
          <p:cxnSp>
            <p:nvCxnSpPr>
              <p:cNvPr id="11" name="Straight Arrow Connector 10"/>
              <p:cNvCxnSpPr/>
              <p:nvPr/>
            </p:nvCxnSpPr>
            <p:spPr>
              <a:xfrm>
                <a:off x="5867400" y="5181600"/>
                <a:ext cx="1905000" cy="0"/>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sp>
            <p:nvSpPr>
              <p:cNvPr id="13" name="TextBox 12"/>
              <p:cNvSpPr txBox="1"/>
              <p:nvPr/>
            </p:nvSpPr>
            <p:spPr>
              <a:xfrm>
                <a:off x="1410789" y="4748971"/>
                <a:ext cx="1828800" cy="353943"/>
              </a:xfrm>
              <a:prstGeom prst="rect">
                <a:avLst/>
              </a:prstGeom>
              <a:noFill/>
            </p:spPr>
            <p:txBody>
              <a:bodyPr wrap="square" rtlCol="0">
                <a:spAutoFit/>
              </a:bodyPr>
              <a:lstStyle/>
              <a:p>
                <a:r>
                  <a:rPr lang="en-US" sz="1700" dirty="0" smtClean="0"/>
                  <a:t>Input; stimulus</a:t>
                </a:r>
                <a:endParaRPr lang="en-US" sz="1700" dirty="0"/>
              </a:p>
            </p:txBody>
          </p:sp>
          <p:sp>
            <p:nvSpPr>
              <p:cNvPr id="14" name="TextBox 13"/>
              <p:cNvSpPr txBox="1"/>
              <p:nvPr/>
            </p:nvSpPr>
            <p:spPr>
              <a:xfrm>
                <a:off x="1314995" y="5300358"/>
                <a:ext cx="1981200" cy="353943"/>
              </a:xfrm>
              <a:prstGeom prst="rect">
                <a:avLst/>
              </a:prstGeom>
              <a:noFill/>
            </p:spPr>
            <p:txBody>
              <a:bodyPr wrap="square" rtlCol="0">
                <a:spAutoFit/>
              </a:bodyPr>
              <a:lstStyle/>
              <a:p>
                <a:r>
                  <a:rPr lang="en-US" sz="1700" dirty="0" smtClean="0"/>
                  <a:t>Desired response</a:t>
                </a:r>
                <a:endParaRPr lang="en-US" sz="1700" dirty="0"/>
              </a:p>
            </p:txBody>
          </p:sp>
          <p:sp>
            <p:nvSpPr>
              <p:cNvPr id="15" name="TextBox 14"/>
              <p:cNvSpPr txBox="1"/>
              <p:nvPr/>
            </p:nvSpPr>
            <p:spPr>
              <a:xfrm>
                <a:off x="5867400" y="4812268"/>
                <a:ext cx="1981200" cy="353943"/>
              </a:xfrm>
              <a:prstGeom prst="rect">
                <a:avLst/>
              </a:prstGeom>
              <a:noFill/>
            </p:spPr>
            <p:txBody>
              <a:bodyPr wrap="square" rtlCol="0">
                <a:spAutoFit/>
              </a:bodyPr>
              <a:lstStyle/>
              <a:p>
                <a:r>
                  <a:rPr lang="en-US" sz="1700" dirty="0" smtClean="0"/>
                  <a:t>Output; response</a:t>
                </a:r>
                <a:endParaRPr lang="en-US" sz="1700" dirty="0"/>
              </a:p>
            </p:txBody>
          </p:sp>
          <p:sp>
            <p:nvSpPr>
              <p:cNvPr id="16" name="TextBox 15"/>
              <p:cNvSpPr txBox="1"/>
              <p:nvPr/>
            </p:nvSpPr>
            <p:spPr>
              <a:xfrm>
                <a:off x="5867400" y="5185953"/>
                <a:ext cx="1981200" cy="353943"/>
              </a:xfrm>
              <a:prstGeom prst="rect">
                <a:avLst/>
              </a:prstGeom>
              <a:noFill/>
            </p:spPr>
            <p:txBody>
              <a:bodyPr wrap="square" rtlCol="0">
                <a:spAutoFit/>
              </a:bodyPr>
              <a:lstStyle/>
              <a:p>
                <a:r>
                  <a:rPr lang="en-US" sz="1700" dirty="0" smtClean="0"/>
                  <a:t>Actual response</a:t>
                </a:r>
                <a:endParaRPr lang="en-US" sz="1700" dirty="0"/>
              </a:p>
            </p:txBody>
          </p:sp>
          <p:sp>
            <p:nvSpPr>
              <p:cNvPr id="18" name="TextBox 17"/>
              <p:cNvSpPr txBox="1"/>
              <p:nvPr/>
            </p:nvSpPr>
            <p:spPr>
              <a:xfrm>
                <a:off x="3352800" y="4708900"/>
                <a:ext cx="2514600" cy="954107"/>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en-US" sz="2800" dirty="0" smtClean="0"/>
                  <a:t>Control System</a:t>
                </a:r>
                <a:endParaRPr lang="en-US" sz="2800" dirty="0"/>
              </a:p>
            </p:txBody>
          </p:sp>
          <p:sp>
            <p:nvSpPr>
              <p:cNvPr id="2" name="TextBox 1"/>
              <p:cNvSpPr txBox="1"/>
              <p:nvPr/>
            </p:nvSpPr>
            <p:spPr>
              <a:xfrm>
                <a:off x="2171700" y="5791200"/>
                <a:ext cx="4876800" cy="369332"/>
              </a:xfrm>
              <a:prstGeom prst="rect">
                <a:avLst/>
              </a:prstGeom>
              <a:noFill/>
            </p:spPr>
            <p:txBody>
              <a:bodyPr wrap="square" rtlCol="0">
                <a:spAutoFit/>
              </a:bodyPr>
              <a:lstStyle/>
              <a:p>
                <a:pPr algn="ctr"/>
                <a:r>
                  <a:rPr lang="en-US" dirty="0" smtClean="0">
                    <a:solidFill>
                      <a:srgbClr val="7030A0"/>
                    </a:solidFill>
                  </a:rPr>
                  <a:t>Basic Block Diagram of Control System</a:t>
                </a:r>
                <a:endParaRPr lang="en-US" dirty="0">
                  <a:solidFill>
                    <a:srgbClr val="7030A0"/>
                  </a:solidFill>
                </a:endParaRPr>
              </a:p>
            </p:txBody>
          </p:sp>
        </p:grpSp>
      </p:grpSp>
    </p:spTree>
    <p:extLst>
      <p:ext uri="{BB962C8B-B14F-4D97-AF65-F5344CB8AC3E}">
        <p14:creationId xmlns:p14="http://schemas.microsoft.com/office/powerpoint/2010/main" val="3645927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smtClean="0">
                <a:solidFill>
                  <a:srgbClr val="C00000"/>
                </a:solidFill>
              </a:rPr>
              <a:t>Control System Objectives</a:t>
            </a:r>
          </a:p>
          <a:p>
            <a:r>
              <a:rPr lang="en-US" dirty="0" smtClean="0"/>
              <a:t>Control/regulate </a:t>
            </a:r>
            <a:r>
              <a:rPr lang="en-US" dirty="0"/>
              <a:t>the output from some process to </a:t>
            </a:r>
            <a:r>
              <a:rPr lang="en-US" dirty="0" smtClean="0"/>
              <a:t>be constant </a:t>
            </a:r>
            <a:r>
              <a:rPr lang="en-US" dirty="0"/>
              <a:t>at the required/desired value.</a:t>
            </a:r>
          </a:p>
          <a:p>
            <a:r>
              <a:rPr lang="en-US" dirty="0" smtClean="0"/>
              <a:t>Make </a:t>
            </a:r>
            <a:r>
              <a:rPr lang="en-US" dirty="0"/>
              <a:t>the process output follow a particular changing form.</a:t>
            </a:r>
          </a:p>
        </p:txBody>
      </p:sp>
      <p:sp>
        <p:nvSpPr>
          <p:cNvPr id="6" name="Slide Number Placeholder 5"/>
          <p:cNvSpPr>
            <a:spLocks noGrp="1"/>
          </p:cNvSpPr>
          <p:nvPr>
            <p:ph type="sldNum" sz="quarter" idx="12"/>
          </p:nvPr>
        </p:nvSpPr>
        <p:spPr/>
        <p:txBody>
          <a:bodyPr/>
          <a:lstStyle/>
          <a:p>
            <a:fld id="{959EFED1-D68C-49BA-AAF2-F54A5A3AF29B}" type="slidenum">
              <a:rPr lang="en-US" smtClean="0"/>
              <a:t>5</a:t>
            </a:fld>
            <a:endParaRPr lang="en-US"/>
          </a:p>
        </p:txBody>
      </p:sp>
    </p:spTree>
    <p:extLst>
      <p:ext uri="{BB962C8B-B14F-4D97-AF65-F5344CB8AC3E}">
        <p14:creationId xmlns:p14="http://schemas.microsoft.com/office/powerpoint/2010/main" val="2764785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 calcmode="lin" valueType="num">
                                      <p:cBhvr additive="base">
                                        <p:cTn id="16"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Content Placeholder 2"/>
          <p:cNvSpPr>
            <a:spLocks noGrp="1"/>
          </p:cNvSpPr>
          <p:nvPr>
            <p:ph idx="1"/>
          </p:nvPr>
        </p:nvSpPr>
        <p:spPr>
          <a:xfrm>
            <a:off x="533400" y="4419600"/>
            <a:ext cx="8229600" cy="1493520"/>
          </a:xfrm>
        </p:spPr>
        <p:txBody>
          <a:bodyPr>
            <a:noAutofit/>
          </a:bodyPr>
          <a:lstStyle/>
          <a:p>
            <a:pPr>
              <a:buFont typeface="Wingdings" pitchFamily="2" charset="2"/>
              <a:buChar char="Ø"/>
            </a:pPr>
            <a:r>
              <a:rPr lang="en-US" sz="2200" dirty="0" smtClean="0"/>
              <a:t>In addition, we can</a:t>
            </a:r>
          </a:p>
          <a:p>
            <a:pPr marL="627063" indent="-395288"/>
            <a:r>
              <a:rPr lang="en-US" sz="2200" dirty="0" smtClean="0"/>
              <a:t>move large equipment with precision </a:t>
            </a:r>
            <a:endParaRPr lang="ms-MY" sz="2200" dirty="0" smtClean="0"/>
          </a:p>
          <a:p>
            <a:pPr marL="627063" indent="-395288"/>
            <a:r>
              <a:rPr lang="en-US" sz="2200" dirty="0" smtClean="0"/>
              <a:t>point huge antennas toward the farthest reaches of universe to pick up faint radio signals</a:t>
            </a:r>
          </a:p>
        </p:txBody>
      </p:sp>
      <p:sp>
        <p:nvSpPr>
          <p:cNvPr id="5" name="Title 1"/>
          <p:cNvSpPr txBox="1">
            <a:spLocks/>
          </p:cNvSpPr>
          <p:nvPr/>
        </p:nvSpPr>
        <p:spPr>
          <a:xfrm>
            <a:off x="2438400" y="-304800"/>
            <a:ext cx="8229600" cy="1143000"/>
          </a:xfrm>
          <a:prstGeom prst="rect">
            <a:avLst/>
          </a:prstGeom>
        </p:spPr>
        <p:txBody>
          <a:bodyPr vert="horz" lIns="0" rIns="0" bIns="0" anchor="b">
            <a:normAutofit/>
          </a:bodyPr>
          <a:lstStyle/>
          <a:p>
            <a:pPr marL="342900" marR="0" lvl="0" indent="-342900" algn="l"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smtClean="0">
                <a:ln>
                  <a:noFill/>
                </a:ln>
                <a:solidFill>
                  <a:schemeClr val="bg1"/>
                </a:solidFill>
                <a:effectLst/>
                <a:uLnTx/>
                <a:uFillTx/>
                <a:latin typeface="+mj-lt"/>
                <a:ea typeface="+mj-ea"/>
                <a:cs typeface="+mj-cs"/>
              </a:rPr>
              <a:t>Advantages of Control System</a:t>
            </a:r>
            <a:endParaRPr kumimoji="0" lang="ms-MY" sz="3600" b="0" i="0" u="none" strike="noStrike" kern="1200" cap="none" spc="0" normalizeH="0" baseline="0" noProof="0" dirty="0" smtClean="0">
              <a:ln>
                <a:noFill/>
              </a:ln>
              <a:solidFill>
                <a:schemeClr val="bg1"/>
              </a:solidFill>
              <a:effectLst/>
              <a:uLnTx/>
              <a:uFillTx/>
              <a:latin typeface="+mj-lt"/>
              <a:ea typeface="+mj-ea"/>
              <a:cs typeface="+mj-cs"/>
            </a:endParaRPr>
          </a:p>
        </p:txBody>
      </p:sp>
      <p:sp>
        <p:nvSpPr>
          <p:cNvPr id="7" name="Content Placeholder 2"/>
          <p:cNvSpPr txBox="1">
            <a:spLocks/>
          </p:cNvSpPr>
          <p:nvPr/>
        </p:nvSpPr>
        <p:spPr>
          <a:xfrm>
            <a:off x="457200" y="1935480"/>
            <a:ext cx="8229600" cy="2484120"/>
          </a:xfrm>
          <a:prstGeom prst="rect">
            <a:avLst/>
          </a:prstGeom>
        </p:spPr>
        <p:txBody>
          <a:bodyPr vert="horz">
            <a:normAutofit lnSpcReduction="10000"/>
          </a:bodyPr>
          <a:lstStyle/>
          <a:p>
            <a:pPr marL="342900" marR="0" lvl="0" indent="-342900" algn="l" defTabSz="914400" rtl="0" eaLnBrk="1" fontAlgn="auto" latinLnBrk="0" hangingPunct="1">
              <a:lnSpc>
                <a:spcPct val="100000"/>
              </a:lnSpc>
              <a:spcBef>
                <a:spcPct val="20000"/>
              </a:spcBef>
              <a:spcAft>
                <a:spcPts val="0"/>
              </a:spcAft>
              <a:buClr>
                <a:schemeClr val="accent3"/>
              </a:buClr>
              <a:buSzPct val="95000"/>
              <a:buFont typeface="Arial" panose="020B0604020202020204" pitchFamily="34" charset="0"/>
              <a:buChar char="•"/>
              <a:tabLst/>
              <a:defRPr/>
            </a:pPr>
            <a:r>
              <a:rPr kumimoji="0" lang="en-US" sz="2200" b="0" i="0" u="none" strike="noStrike" kern="1200" cap="none" spc="0" normalizeH="0" baseline="0" noProof="0" dirty="0" smtClean="0">
                <a:ln>
                  <a:noFill/>
                </a:ln>
                <a:solidFill>
                  <a:schemeClr val="tx1"/>
                </a:solidFill>
                <a:effectLst/>
                <a:uLnTx/>
                <a:uFillTx/>
                <a:latin typeface="+mn-lt"/>
                <a:ea typeface="+mn-ea"/>
                <a:cs typeface="+mn-cs"/>
              </a:rPr>
              <a:t>We build control systems for four primary reasons:</a:t>
            </a:r>
            <a:endParaRPr kumimoji="0" lang="ms-MY" sz="2200" b="0" i="0" u="none" strike="noStrike" kern="1200" cap="none" spc="0" normalizeH="0" baseline="0" noProof="0" dirty="0" smtClean="0">
              <a:ln>
                <a:noFill/>
              </a:ln>
              <a:solidFill>
                <a:schemeClr val="tx1"/>
              </a:solidFill>
              <a:effectLst/>
              <a:uLnTx/>
              <a:uFillTx/>
              <a:latin typeface="+mn-lt"/>
              <a:ea typeface="+mn-ea"/>
              <a:cs typeface="+mn-cs"/>
            </a:endParaRPr>
          </a:p>
          <a:p>
            <a:pPr marL="682625" lvl="0" indent="-395288" fontAlgn="auto">
              <a:spcBef>
                <a:spcPct val="20000"/>
              </a:spcBef>
              <a:spcAft>
                <a:spcPts val="0"/>
              </a:spcAft>
              <a:buClr>
                <a:schemeClr val="accent3"/>
              </a:buClr>
              <a:buSzPct val="95000"/>
              <a:buFont typeface="Wingdings 2"/>
              <a:buChar char=""/>
              <a:defRPr/>
            </a:pPr>
            <a:r>
              <a:rPr kumimoji="0" lang="en-US" sz="2200" b="1" i="0" u="none" strike="noStrike" kern="1200" cap="none" spc="0" normalizeH="0" baseline="0" noProof="0" dirty="0" smtClean="0">
                <a:ln>
                  <a:noFill/>
                </a:ln>
                <a:solidFill>
                  <a:schemeClr val="tx1"/>
                </a:solidFill>
                <a:effectLst/>
                <a:uLnTx/>
                <a:uFillTx/>
                <a:latin typeface="+mn-lt"/>
                <a:ea typeface="+mn-ea"/>
                <a:cs typeface="+mn-cs"/>
              </a:rPr>
              <a:t>-Power amplification </a:t>
            </a:r>
            <a:r>
              <a:rPr lang="en-US" sz="2200" noProof="0" dirty="0" smtClean="0">
                <a:latin typeface="+mn-lt"/>
              </a:rPr>
              <a:t>-</a:t>
            </a:r>
            <a:r>
              <a:rPr lang="en-US" sz="2200" dirty="0" smtClean="0">
                <a:latin typeface="+mn-lt"/>
              </a:rPr>
              <a:t> e.g. radar antenna position</a:t>
            </a:r>
            <a:endParaRPr kumimoji="0" lang="ms-MY" sz="2200" b="0" i="0" u="none" strike="noStrike" kern="1200" cap="none" spc="0" normalizeH="0" baseline="0" noProof="0" dirty="0" smtClean="0">
              <a:ln>
                <a:noFill/>
              </a:ln>
              <a:solidFill>
                <a:schemeClr val="tx1"/>
              </a:solidFill>
              <a:effectLst/>
              <a:uLnTx/>
              <a:uFillTx/>
              <a:latin typeface="+mn-lt"/>
              <a:ea typeface="+mn-ea"/>
              <a:cs typeface="+mn-cs"/>
            </a:endParaRPr>
          </a:p>
          <a:p>
            <a:pPr marL="682625" lvl="0" indent="-395288" fontAlgn="auto">
              <a:spcBef>
                <a:spcPct val="20000"/>
              </a:spcBef>
              <a:spcAft>
                <a:spcPts val="0"/>
              </a:spcAft>
              <a:buClr>
                <a:schemeClr val="accent3"/>
              </a:buClr>
              <a:buSzPct val="95000"/>
              <a:buFont typeface="Wingdings 2"/>
              <a:buChar char=""/>
              <a:defRPr/>
            </a:pPr>
            <a:r>
              <a:rPr kumimoji="0" lang="en-US" sz="2200" b="1" i="0" u="none" strike="noStrike" kern="1200" cap="none" spc="0" normalizeH="0" baseline="0" noProof="0" dirty="0" smtClean="0">
                <a:ln>
                  <a:noFill/>
                </a:ln>
                <a:solidFill>
                  <a:schemeClr val="tx1"/>
                </a:solidFill>
                <a:effectLst/>
                <a:uLnTx/>
                <a:uFillTx/>
                <a:latin typeface="+mn-lt"/>
                <a:ea typeface="+mn-ea"/>
                <a:cs typeface="+mn-cs"/>
              </a:rPr>
              <a:t>-Remote control </a:t>
            </a:r>
            <a:r>
              <a:rPr kumimoji="0" lang="en-US" sz="2200" b="0" i="0" u="none" strike="noStrike" kern="1200" cap="none" spc="0" normalizeH="0" baseline="0" noProof="0" dirty="0" smtClean="0">
                <a:ln>
                  <a:noFill/>
                </a:ln>
                <a:solidFill>
                  <a:schemeClr val="tx1"/>
                </a:solidFill>
                <a:effectLst/>
                <a:uLnTx/>
                <a:uFillTx/>
                <a:latin typeface="+mn-lt"/>
                <a:ea typeface="+mn-ea"/>
                <a:cs typeface="+mn-cs"/>
              </a:rPr>
              <a:t>-</a:t>
            </a:r>
            <a:r>
              <a:rPr lang="en-US" sz="2200" dirty="0" smtClean="0">
                <a:latin typeface="+mn-lt"/>
              </a:rPr>
              <a:t> e.g. robots in contaminated areas</a:t>
            </a:r>
            <a:endParaRPr kumimoji="0" lang="ms-MY" sz="2200" b="0" i="0" u="none" strike="noStrike" kern="1200" cap="none" spc="0" normalizeH="0" baseline="0" noProof="0" dirty="0" smtClean="0">
              <a:ln>
                <a:noFill/>
              </a:ln>
              <a:solidFill>
                <a:schemeClr val="tx1"/>
              </a:solidFill>
              <a:effectLst/>
              <a:uLnTx/>
              <a:uFillTx/>
              <a:latin typeface="+mn-lt"/>
              <a:ea typeface="+mn-ea"/>
              <a:cs typeface="+mn-cs"/>
            </a:endParaRPr>
          </a:p>
          <a:p>
            <a:pPr marL="682625" lvl="0" indent="-395288" fontAlgn="auto">
              <a:spcBef>
                <a:spcPct val="20000"/>
              </a:spcBef>
              <a:spcAft>
                <a:spcPts val="0"/>
              </a:spcAft>
              <a:buClr>
                <a:schemeClr val="accent3"/>
              </a:buClr>
              <a:buSzPct val="95000"/>
              <a:buFont typeface="Wingdings 2"/>
              <a:buChar char=""/>
              <a:defRPr/>
            </a:pPr>
            <a:r>
              <a:rPr kumimoji="0" lang="en-US" sz="2200" b="1" i="0" u="none" strike="noStrike" kern="1200" cap="none" spc="0" normalizeH="0" baseline="0" noProof="0" dirty="0" smtClean="0">
                <a:ln>
                  <a:noFill/>
                </a:ln>
                <a:solidFill>
                  <a:schemeClr val="tx1"/>
                </a:solidFill>
                <a:effectLst/>
                <a:uLnTx/>
                <a:uFillTx/>
                <a:latin typeface="+mn-lt"/>
                <a:ea typeface="+mn-ea"/>
                <a:cs typeface="+mn-cs"/>
              </a:rPr>
              <a:t>-Convenience of input form </a:t>
            </a:r>
            <a:r>
              <a:rPr lang="en-US" sz="2200" noProof="0" dirty="0" smtClean="0">
                <a:latin typeface="+mn-lt"/>
              </a:rPr>
              <a:t>-</a:t>
            </a:r>
            <a:r>
              <a:rPr lang="en-US" sz="2200" dirty="0" smtClean="0">
                <a:latin typeface="+mn-lt"/>
              </a:rPr>
              <a:t> e.g. temperature control system</a:t>
            </a:r>
            <a:endParaRPr kumimoji="0" lang="ms-MY" sz="2200" b="0" i="0" u="none" strike="noStrike" kern="1200" cap="none" spc="0" normalizeH="0" baseline="0" noProof="0" dirty="0" smtClean="0">
              <a:ln>
                <a:noFill/>
              </a:ln>
              <a:solidFill>
                <a:schemeClr val="tx1"/>
              </a:solidFill>
              <a:effectLst/>
              <a:uLnTx/>
              <a:uFillTx/>
              <a:latin typeface="+mn-lt"/>
              <a:ea typeface="+mn-ea"/>
              <a:cs typeface="+mn-cs"/>
            </a:endParaRPr>
          </a:p>
          <a:p>
            <a:pPr marL="682625" indent="-395288" fontAlgn="auto">
              <a:spcBef>
                <a:spcPct val="20000"/>
              </a:spcBef>
              <a:spcAft>
                <a:spcPts val="0"/>
              </a:spcAft>
              <a:buClr>
                <a:schemeClr val="accent3"/>
              </a:buClr>
              <a:buSzPct val="95000"/>
              <a:buFont typeface="Wingdings 2"/>
              <a:buChar char=""/>
              <a:defRPr/>
            </a:pPr>
            <a:r>
              <a:rPr kumimoji="0" lang="en-US" sz="2200" b="1" i="0" u="none" strike="noStrike" kern="1200" cap="none" spc="0" normalizeH="0" baseline="0" noProof="0" dirty="0" smtClean="0">
                <a:ln>
                  <a:noFill/>
                </a:ln>
                <a:solidFill>
                  <a:schemeClr val="tx1"/>
                </a:solidFill>
                <a:effectLst/>
                <a:uLnTx/>
                <a:uFillTx/>
                <a:latin typeface="+mn-lt"/>
                <a:ea typeface="+mn-ea"/>
                <a:cs typeface="+mn-cs"/>
              </a:rPr>
              <a:t>-Compensation for disturbances </a:t>
            </a:r>
            <a:r>
              <a:rPr kumimoji="0" lang="en-US" sz="2200" b="0" i="0" u="none" strike="noStrike" kern="1200" cap="none" spc="0" normalizeH="0" baseline="0" noProof="0" dirty="0" smtClean="0">
                <a:ln>
                  <a:noFill/>
                </a:ln>
                <a:solidFill>
                  <a:schemeClr val="tx1"/>
                </a:solidFill>
                <a:effectLst/>
                <a:uLnTx/>
                <a:uFillTx/>
                <a:latin typeface="+mn-lt"/>
                <a:ea typeface="+mn-ea"/>
                <a:cs typeface="+mn-cs"/>
              </a:rPr>
              <a:t>- </a:t>
            </a:r>
            <a:r>
              <a:rPr lang="en-US" sz="2200" dirty="0" smtClean="0">
                <a:latin typeface="+mn-lt"/>
              </a:rPr>
              <a:t>e.g. antenna position in the presence of strong wind</a:t>
            </a:r>
            <a:endParaRPr kumimoji="0" lang="ms-MY" sz="2200" b="0" i="0" u="none" strike="noStrike" kern="1200" cap="none" spc="0" normalizeH="0" baseline="0" noProof="0" dirty="0" smtClean="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3156459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cstate="print"/>
          <a:srcRect/>
          <a:stretch>
            <a:fillRect/>
          </a:stretch>
        </p:blipFill>
        <p:spPr bwMode="auto">
          <a:xfrm>
            <a:off x="341841" y="2276872"/>
            <a:ext cx="8448939" cy="3168352"/>
          </a:xfrm>
          <a:prstGeom prst="rect">
            <a:avLst/>
          </a:prstGeom>
          <a:noFill/>
          <a:ln w="9525">
            <a:noFill/>
            <a:miter lim="800000"/>
            <a:headEnd/>
            <a:tailEnd/>
          </a:ln>
        </p:spPr>
      </p:pic>
      <p:sp>
        <p:nvSpPr>
          <p:cNvPr id="4" name="Rectangle 3"/>
          <p:cNvSpPr/>
          <p:nvPr/>
        </p:nvSpPr>
        <p:spPr>
          <a:xfrm>
            <a:off x="2460142" y="0"/>
            <a:ext cx="6629400" cy="1138773"/>
          </a:xfrm>
          <a:prstGeom prst="rect">
            <a:avLst/>
          </a:prstGeom>
        </p:spPr>
        <p:txBody>
          <a:bodyPr wrap="square">
            <a:spAutoFit/>
          </a:bodyPr>
          <a:lstStyle/>
          <a:p>
            <a:pPr algn="r"/>
            <a:r>
              <a:rPr lang="en-US" sz="3400" b="1" dirty="0" smtClean="0">
                <a:solidFill>
                  <a:schemeClr val="bg1"/>
                </a:solidFill>
                <a:latin typeface="Calibri" pitchFamily="34" charset="0"/>
              </a:rPr>
              <a:t>Some Examples Of Control System Applications</a:t>
            </a:r>
            <a:endParaRPr lang="en-US" sz="3400" b="1" dirty="0">
              <a:solidFill>
                <a:schemeClr val="bg1"/>
              </a:solidFill>
              <a:latin typeface="Calibri" pitchFamily="34" charset="0"/>
            </a:endParaRPr>
          </a:p>
        </p:txBody>
      </p:sp>
      <p:sp>
        <p:nvSpPr>
          <p:cNvPr id="5" name="Rectangle 4"/>
          <p:cNvSpPr/>
          <p:nvPr/>
        </p:nvSpPr>
        <p:spPr>
          <a:xfrm>
            <a:off x="533400" y="1752600"/>
            <a:ext cx="7924800" cy="369332"/>
          </a:xfrm>
          <a:prstGeom prst="rect">
            <a:avLst/>
          </a:prstGeom>
        </p:spPr>
        <p:txBody>
          <a:bodyPr wrap="square">
            <a:spAutoFit/>
          </a:bodyPr>
          <a:lstStyle/>
          <a:p>
            <a:pPr marL="342900" indent="-342900">
              <a:buFont typeface="+mj-lt"/>
              <a:buAutoNum type="arabicPeriod"/>
            </a:pPr>
            <a:r>
              <a:rPr lang="en-US" dirty="0" smtClean="0"/>
              <a:t>The student-teacher learning process.</a:t>
            </a:r>
            <a:endParaRPr lang="en-US" dirty="0"/>
          </a:p>
        </p:txBody>
      </p:sp>
    </p:spTree>
    <p:extLst>
      <p:ext uri="{BB962C8B-B14F-4D97-AF65-F5344CB8AC3E}">
        <p14:creationId xmlns:p14="http://schemas.microsoft.com/office/powerpoint/2010/main" val="480623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33400" y="1752600"/>
            <a:ext cx="7924800" cy="923330"/>
          </a:xfrm>
          <a:prstGeom prst="rect">
            <a:avLst/>
          </a:prstGeom>
        </p:spPr>
        <p:txBody>
          <a:bodyPr wrap="square">
            <a:spAutoFit/>
          </a:bodyPr>
          <a:lstStyle/>
          <a:p>
            <a:pPr marL="342900" indent="-342900">
              <a:buFont typeface="+mj-lt"/>
              <a:buAutoNum type="arabicPeriod" startAt="2"/>
            </a:pPr>
            <a:r>
              <a:rPr lang="en-US" dirty="0" smtClean="0"/>
              <a:t>Modern ship uses electrical, mechanical and hydraulic components to develop rudder commands in response to desired heading commands to steer the ship.</a:t>
            </a:r>
            <a:endParaRPr lang="en-US" dirty="0"/>
          </a:p>
        </p:txBody>
      </p:sp>
      <p:pic>
        <p:nvPicPr>
          <p:cNvPr id="3103" name="Picture 31"/>
          <p:cNvPicPr>
            <a:picLocks noChangeAspect="1" noChangeArrowheads="1"/>
          </p:cNvPicPr>
          <p:nvPr/>
        </p:nvPicPr>
        <p:blipFill>
          <a:blip r:embed="rId2" cstate="print"/>
          <a:srcRect l="26667" t="41190" r="25000" b="42334"/>
          <a:stretch>
            <a:fillRect/>
          </a:stretch>
        </p:blipFill>
        <p:spPr bwMode="auto">
          <a:xfrm>
            <a:off x="457200" y="2895600"/>
            <a:ext cx="8153400" cy="1686910"/>
          </a:xfrm>
          <a:prstGeom prst="rect">
            <a:avLst/>
          </a:prstGeom>
          <a:noFill/>
          <a:ln w="9525">
            <a:noFill/>
            <a:miter lim="800000"/>
            <a:headEnd/>
            <a:tailEnd/>
          </a:ln>
        </p:spPr>
      </p:pic>
      <p:sp>
        <p:nvSpPr>
          <p:cNvPr id="35" name="Rectangle 34"/>
          <p:cNvSpPr/>
          <p:nvPr/>
        </p:nvSpPr>
        <p:spPr>
          <a:xfrm>
            <a:off x="2476500" y="4648200"/>
            <a:ext cx="4114800" cy="307777"/>
          </a:xfrm>
          <a:prstGeom prst="rect">
            <a:avLst/>
          </a:prstGeom>
        </p:spPr>
        <p:txBody>
          <a:bodyPr wrap="square">
            <a:spAutoFit/>
          </a:bodyPr>
          <a:lstStyle/>
          <a:p>
            <a:r>
              <a:rPr lang="en-US" sz="1400" dirty="0" smtClean="0"/>
              <a:t>Simplified block diagram of a ship steering control</a:t>
            </a:r>
            <a:endParaRPr lang="en-US" sz="1400" dirty="0"/>
          </a:p>
        </p:txBody>
      </p:sp>
    </p:spTree>
    <p:extLst>
      <p:ext uri="{BB962C8B-B14F-4D97-AF65-F5344CB8AC3E}">
        <p14:creationId xmlns:p14="http://schemas.microsoft.com/office/powerpoint/2010/main" val="1570275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ChangeAspect="1" noChangeArrowheads="1"/>
          </p:cNvPicPr>
          <p:nvPr/>
        </p:nvPicPr>
        <p:blipFill>
          <a:blip r:embed="rId2" cstate="print"/>
          <a:srcRect l="26667" t="49428" r="24444" b="35011"/>
          <a:stretch>
            <a:fillRect/>
          </a:stretch>
        </p:blipFill>
        <p:spPr bwMode="auto">
          <a:xfrm>
            <a:off x="457200" y="2667000"/>
            <a:ext cx="8247906" cy="1593379"/>
          </a:xfrm>
          <a:prstGeom prst="rect">
            <a:avLst/>
          </a:prstGeom>
          <a:noFill/>
          <a:ln w="9525">
            <a:noFill/>
            <a:miter lim="800000"/>
            <a:headEnd/>
            <a:tailEnd/>
          </a:ln>
        </p:spPr>
      </p:pic>
      <p:sp>
        <p:nvSpPr>
          <p:cNvPr id="6" name="Rectangle 5"/>
          <p:cNvSpPr/>
          <p:nvPr/>
        </p:nvSpPr>
        <p:spPr>
          <a:xfrm>
            <a:off x="3065354" y="4343400"/>
            <a:ext cx="3031599" cy="307777"/>
          </a:xfrm>
          <a:prstGeom prst="rect">
            <a:avLst/>
          </a:prstGeom>
        </p:spPr>
        <p:txBody>
          <a:bodyPr wrap="none">
            <a:spAutoFit/>
          </a:bodyPr>
          <a:lstStyle/>
          <a:p>
            <a:r>
              <a:rPr lang="en-US" sz="1400" dirty="0" smtClean="0"/>
              <a:t>Steel plate thickness control system</a:t>
            </a:r>
            <a:endParaRPr lang="en-US" sz="1400" dirty="0"/>
          </a:p>
        </p:txBody>
      </p:sp>
      <p:sp>
        <p:nvSpPr>
          <p:cNvPr id="7" name="Rectangle 6"/>
          <p:cNvSpPr/>
          <p:nvPr/>
        </p:nvSpPr>
        <p:spPr>
          <a:xfrm>
            <a:off x="609600" y="1828800"/>
            <a:ext cx="6324600" cy="369332"/>
          </a:xfrm>
          <a:prstGeom prst="rect">
            <a:avLst/>
          </a:prstGeom>
        </p:spPr>
        <p:txBody>
          <a:bodyPr wrap="square">
            <a:spAutoFit/>
          </a:bodyPr>
          <a:lstStyle/>
          <a:p>
            <a:pPr marL="342900" indent="-342900">
              <a:buFont typeface="+mj-lt"/>
              <a:buAutoNum type="arabicPeriod" startAt="3"/>
            </a:pPr>
            <a:r>
              <a:rPr lang="en-US" dirty="0" smtClean="0"/>
              <a:t>Thickness control system for a steel plate finishing mill.</a:t>
            </a:r>
            <a:endParaRPr lang="en-US" dirty="0"/>
          </a:p>
        </p:txBody>
      </p:sp>
    </p:spTree>
    <p:extLst>
      <p:ext uri="{BB962C8B-B14F-4D97-AF65-F5344CB8AC3E}">
        <p14:creationId xmlns:p14="http://schemas.microsoft.com/office/powerpoint/2010/main" val="2195886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cstate="print"/>
          <a:srcRect/>
          <a:stretch>
            <a:fillRect/>
          </a:stretch>
        </p:blipFill>
        <p:spPr bwMode="auto">
          <a:xfrm>
            <a:off x="1752600" y="2153261"/>
            <a:ext cx="5715000" cy="4323739"/>
          </a:xfrm>
          <a:prstGeom prst="rect">
            <a:avLst/>
          </a:prstGeom>
          <a:noFill/>
          <a:ln w="9525">
            <a:noFill/>
            <a:miter lim="800000"/>
            <a:headEnd/>
            <a:tailEnd/>
          </a:ln>
        </p:spPr>
      </p:pic>
      <p:sp>
        <p:nvSpPr>
          <p:cNvPr id="6" name="Rectangle 5"/>
          <p:cNvSpPr/>
          <p:nvPr/>
        </p:nvSpPr>
        <p:spPr>
          <a:xfrm>
            <a:off x="609600" y="1828800"/>
            <a:ext cx="6324600" cy="369332"/>
          </a:xfrm>
          <a:prstGeom prst="rect">
            <a:avLst/>
          </a:prstGeom>
        </p:spPr>
        <p:txBody>
          <a:bodyPr wrap="square">
            <a:spAutoFit/>
          </a:bodyPr>
          <a:lstStyle/>
          <a:p>
            <a:pPr marL="342900" indent="-342900">
              <a:buFont typeface="+mj-lt"/>
              <a:buAutoNum type="arabicPeriod" startAt="4"/>
            </a:pPr>
            <a:r>
              <a:rPr lang="en-US" dirty="0" smtClean="0"/>
              <a:t>Aircraft wing control syste</a:t>
            </a:r>
            <a:r>
              <a:rPr lang="en-US" dirty="0"/>
              <a:t>m</a:t>
            </a:r>
            <a:r>
              <a:rPr lang="en-US" dirty="0" smtClean="0"/>
              <a:t>.</a:t>
            </a:r>
            <a:endParaRPr lang="en-US" dirty="0"/>
          </a:p>
        </p:txBody>
      </p:sp>
    </p:spTree>
    <p:extLst>
      <p:ext uri="{BB962C8B-B14F-4D97-AF65-F5344CB8AC3E}">
        <p14:creationId xmlns:p14="http://schemas.microsoft.com/office/powerpoint/2010/main" val="2262152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1"/>
          </p:nvPr>
        </p:nvPicPr>
        <p:blipFill>
          <a:blip r:embed="rId2" cstate="print"/>
          <a:srcRect/>
          <a:stretch>
            <a:fillRect/>
          </a:stretch>
        </p:blipFill>
        <p:spPr bwMode="auto">
          <a:xfrm>
            <a:off x="1447800" y="2121563"/>
            <a:ext cx="6324600" cy="4279237"/>
          </a:xfrm>
          <a:prstGeom prst="rect">
            <a:avLst/>
          </a:prstGeom>
          <a:noFill/>
          <a:ln w="9525">
            <a:noFill/>
            <a:miter lim="800000"/>
            <a:headEnd/>
            <a:tailEnd/>
          </a:ln>
        </p:spPr>
      </p:pic>
      <p:sp>
        <p:nvSpPr>
          <p:cNvPr id="5" name="Rectangle 4"/>
          <p:cNvSpPr/>
          <p:nvPr/>
        </p:nvSpPr>
        <p:spPr>
          <a:xfrm>
            <a:off x="609600" y="1828800"/>
            <a:ext cx="6324600" cy="369332"/>
          </a:xfrm>
          <a:prstGeom prst="rect">
            <a:avLst/>
          </a:prstGeom>
        </p:spPr>
        <p:txBody>
          <a:bodyPr wrap="square">
            <a:spAutoFit/>
          </a:bodyPr>
          <a:lstStyle/>
          <a:p>
            <a:pPr marL="342900" indent="-342900">
              <a:buFont typeface="+mj-lt"/>
              <a:buAutoNum type="arabicPeriod" startAt="5"/>
            </a:pPr>
            <a:r>
              <a:rPr lang="en-US" dirty="0" smtClean="0"/>
              <a:t>Anti-aircraft radar-tracking control system.</a:t>
            </a:r>
            <a:endParaRPr lang="en-US" dirty="0"/>
          </a:p>
        </p:txBody>
      </p:sp>
    </p:spTree>
    <p:extLst>
      <p:ext uri="{BB962C8B-B14F-4D97-AF65-F5344CB8AC3E}">
        <p14:creationId xmlns:p14="http://schemas.microsoft.com/office/powerpoint/2010/main" val="2984840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Content Placeholder 2"/>
          <p:cNvSpPr>
            <a:spLocks noGrp="1"/>
          </p:cNvSpPr>
          <p:nvPr>
            <p:ph idx="1"/>
          </p:nvPr>
        </p:nvSpPr>
        <p:spPr>
          <a:xfrm>
            <a:off x="457200" y="1447800"/>
            <a:ext cx="8229600" cy="4389120"/>
          </a:xfrm>
        </p:spPr>
        <p:txBody>
          <a:bodyPr>
            <a:normAutofit/>
          </a:bodyPr>
          <a:lstStyle/>
          <a:p>
            <a:r>
              <a:rPr lang="en-US" sz="2200" dirty="0" smtClean="0"/>
              <a:t>A control system responses to an input by undergoing a transient response, before reaching a steady state.</a:t>
            </a:r>
          </a:p>
          <a:p>
            <a:r>
              <a:rPr lang="en-US" sz="2200" dirty="0" smtClean="0"/>
              <a:t>Response characteristic – input, output, transient response, steady-state response and steady-state error</a:t>
            </a:r>
          </a:p>
          <a:p>
            <a:pPr>
              <a:buNone/>
            </a:pPr>
            <a:endParaRPr lang="ms-MY" sz="2200" dirty="0" smtClean="0"/>
          </a:p>
        </p:txBody>
      </p:sp>
      <p:sp>
        <p:nvSpPr>
          <p:cNvPr id="5" name="Title 1"/>
          <p:cNvSpPr>
            <a:spLocks noGrp="1"/>
          </p:cNvSpPr>
          <p:nvPr>
            <p:ph type="title"/>
          </p:nvPr>
        </p:nvSpPr>
        <p:spPr>
          <a:xfrm>
            <a:off x="920496" y="63300"/>
            <a:ext cx="8229600" cy="1143000"/>
          </a:xfrm>
        </p:spPr>
        <p:txBody>
          <a:bodyPr>
            <a:normAutofit/>
          </a:bodyPr>
          <a:lstStyle/>
          <a:p>
            <a:pPr>
              <a:defRPr/>
            </a:pPr>
            <a:r>
              <a:rPr lang="en-US" b="1" dirty="0" smtClean="0"/>
              <a:t>Response Characteristics</a:t>
            </a:r>
            <a:endParaRPr lang="ms-MY" dirty="0"/>
          </a:p>
        </p:txBody>
      </p:sp>
      <p:grpSp>
        <p:nvGrpSpPr>
          <p:cNvPr id="6" name="Group 5"/>
          <p:cNvGrpSpPr/>
          <p:nvPr/>
        </p:nvGrpSpPr>
        <p:grpSpPr>
          <a:xfrm>
            <a:off x="559568" y="2996625"/>
            <a:ext cx="8279633" cy="3455550"/>
            <a:chOff x="559568" y="2200470"/>
            <a:chExt cx="9360832" cy="4218969"/>
          </a:xfrm>
        </p:grpSpPr>
        <p:pic>
          <p:nvPicPr>
            <p:cNvPr id="7" name="Picture 2"/>
            <p:cNvPicPr>
              <a:picLocks noChangeAspect="1" noChangeArrowheads="1"/>
            </p:cNvPicPr>
            <p:nvPr/>
          </p:nvPicPr>
          <p:blipFill>
            <a:blip r:embed="rId2" cstate="print"/>
            <a:srcRect l="4529" t="3906" r="4891" b="8202"/>
            <a:stretch>
              <a:fillRect/>
            </a:stretch>
          </p:blipFill>
          <p:spPr bwMode="auto">
            <a:xfrm>
              <a:off x="559568" y="2962626"/>
              <a:ext cx="7143800" cy="3214710"/>
            </a:xfrm>
            <a:prstGeom prst="rect">
              <a:avLst/>
            </a:prstGeom>
            <a:noFill/>
            <a:ln w="12700">
              <a:noFill/>
              <a:miter lim="800000"/>
              <a:headEnd type="none" w="sm" len="sm"/>
              <a:tailEnd type="none" w="sm" len="sm"/>
            </a:ln>
            <a:effectLst/>
          </p:spPr>
        </p:pic>
        <p:grpSp>
          <p:nvGrpSpPr>
            <p:cNvPr id="8" name="Group 18"/>
            <p:cNvGrpSpPr/>
            <p:nvPr/>
          </p:nvGrpSpPr>
          <p:grpSpPr>
            <a:xfrm>
              <a:off x="845288" y="2315017"/>
              <a:ext cx="4310030" cy="1433427"/>
              <a:chOff x="285720" y="2424201"/>
              <a:chExt cx="4310030" cy="1433427"/>
            </a:xfrm>
          </p:grpSpPr>
          <p:sp>
            <p:nvSpPr>
              <p:cNvPr id="22" name="Rounded Rectangle 21"/>
              <p:cNvSpPr/>
              <p:nvPr/>
            </p:nvSpPr>
            <p:spPr>
              <a:xfrm>
                <a:off x="2809800" y="3214686"/>
                <a:ext cx="1785950" cy="642942"/>
              </a:xfrm>
              <a:prstGeom prst="round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cxnSp>
            <p:nvCxnSpPr>
              <p:cNvPr id="23" name="Straight Arrow Connector 22"/>
              <p:cNvCxnSpPr/>
              <p:nvPr/>
            </p:nvCxnSpPr>
            <p:spPr>
              <a:xfrm rot="10800000">
                <a:off x="2143108" y="2786058"/>
                <a:ext cx="714380" cy="500066"/>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285720" y="2424201"/>
                <a:ext cx="2714644" cy="413349"/>
              </a:xfrm>
              <a:prstGeom prst="rect">
                <a:avLst/>
              </a:prstGeom>
              <a:noFill/>
            </p:spPr>
            <p:txBody>
              <a:bodyPr wrap="square" rtlCol="0">
                <a:spAutoFit/>
              </a:bodyPr>
              <a:lstStyle/>
              <a:p>
                <a:r>
                  <a:rPr lang="en-US" sz="1600" dirty="0" smtClean="0">
                    <a:solidFill>
                      <a:srgbClr val="FF0000"/>
                    </a:solidFill>
                  </a:rPr>
                  <a:t>desired response</a:t>
                </a:r>
                <a:endParaRPr lang="en-SG" sz="1600" dirty="0">
                  <a:solidFill>
                    <a:srgbClr val="FF0000"/>
                  </a:solidFill>
                </a:endParaRPr>
              </a:p>
            </p:txBody>
          </p:sp>
        </p:grpSp>
        <p:cxnSp>
          <p:nvCxnSpPr>
            <p:cNvPr id="9" name="Straight Connector 8"/>
            <p:cNvCxnSpPr/>
            <p:nvPr/>
          </p:nvCxnSpPr>
          <p:spPr>
            <a:xfrm>
              <a:off x="1131040" y="3593693"/>
              <a:ext cx="6286544" cy="158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10" name="Group 26"/>
            <p:cNvGrpSpPr/>
            <p:nvPr/>
          </p:nvGrpSpPr>
          <p:grpSpPr>
            <a:xfrm>
              <a:off x="3274180" y="4891452"/>
              <a:ext cx="5357850" cy="571504"/>
              <a:chOff x="2714612" y="5000636"/>
              <a:chExt cx="5357850" cy="571504"/>
            </a:xfrm>
          </p:grpSpPr>
          <p:sp>
            <p:nvSpPr>
              <p:cNvPr id="19" name="Rounded Rectangle 18"/>
              <p:cNvSpPr/>
              <p:nvPr/>
            </p:nvSpPr>
            <p:spPr>
              <a:xfrm>
                <a:off x="2714612" y="5000636"/>
                <a:ext cx="2071702" cy="571504"/>
              </a:xfrm>
              <a:prstGeom prst="roundRect">
                <a:avLst/>
              </a:prstGeom>
              <a:noFill/>
              <a:ln w="38100">
                <a:solidFill>
                  <a:srgbClr val="0000CC"/>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cxnSp>
            <p:nvCxnSpPr>
              <p:cNvPr id="20" name="Straight Arrow Connector 19"/>
              <p:cNvCxnSpPr/>
              <p:nvPr/>
            </p:nvCxnSpPr>
            <p:spPr>
              <a:xfrm>
                <a:off x="4786314" y="5286388"/>
                <a:ext cx="571504" cy="1588"/>
              </a:xfrm>
              <a:prstGeom prst="straightConnector1">
                <a:avLst/>
              </a:prstGeom>
              <a:ln w="38100">
                <a:solidFill>
                  <a:srgbClr val="0000CC"/>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5357818" y="5072074"/>
                <a:ext cx="2714644" cy="413349"/>
              </a:xfrm>
              <a:prstGeom prst="rect">
                <a:avLst/>
              </a:prstGeom>
              <a:noFill/>
            </p:spPr>
            <p:txBody>
              <a:bodyPr wrap="square" rtlCol="0">
                <a:spAutoFit/>
              </a:bodyPr>
              <a:lstStyle/>
              <a:p>
                <a:r>
                  <a:rPr lang="en-US" sz="1600" dirty="0" smtClean="0">
                    <a:solidFill>
                      <a:srgbClr val="0000CC"/>
                    </a:solidFill>
                  </a:rPr>
                  <a:t>Actual response</a:t>
                </a:r>
                <a:endParaRPr lang="en-SG" sz="1600" dirty="0">
                  <a:solidFill>
                    <a:srgbClr val="0000CC"/>
                  </a:solidFill>
                </a:endParaRPr>
              </a:p>
            </p:txBody>
          </p:sp>
        </p:grpSp>
        <p:sp>
          <p:nvSpPr>
            <p:cNvPr id="11" name="Freeform 10"/>
            <p:cNvSpPr/>
            <p:nvPr/>
          </p:nvSpPr>
          <p:spPr>
            <a:xfrm>
              <a:off x="1165210" y="3779984"/>
              <a:ext cx="6234545" cy="2076204"/>
            </a:xfrm>
            <a:custGeom>
              <a:avLst/>
              <a:gdLst>
                <a:gd name="connsiteX0" fmla="*/ 0 w 6234545"/>
                <a:gd name="connsiteY0" fmla="*/ 2060370 h 2076204"/>
                <a:gd name="connsiteX1" fmla="*/ 237506 w 6234545"/>
                <a:gd name="connsiteY1" fmla="*/ 2060370 h 2076204"/>
                <a:gd name="connsiteX2" fmla="*/ 617516 w 6234545"/>
                <a:gd name="connsiteY2" fmla="*/ 1965367 h 2076204"/>
                <a:gd name="connsiteX3" fmla="*/ 831272 w 6234545"/>
                <a:gd name="connsiteY3" fmla="*/ 1882240 h 2076204"/>
                <a:gd name="connsiteX4" fmla="*/ 1128155 w 6234545"/>
                <a:gd name="connsiteY4" fmla="*/ 1751611 h 2076204"/>
                <a:gd name="connsiteX5" fmla="*/ 1436914 w 6234545"/>
                <a:gd name="connsiteY5" fmla="*/ 1585357 h 2076204"/>
                <a:gd name="connsiteX6" fmla="*/ 1816924 w 6234545"/>
                <a:gd name="connsiteY6" fmla="*/ 1335975 h 2076204"/>
                <a:gd name="connsiteX7" fmla="*/ 2291937 w 6234545"/>
                <a:gd name="connsiteY7" fmla="*/ 979715 h 2076204"/>
                <a:gd name="connsiteX8" fmla="*/ 2660072 w 6234545"/>
                <a:gd name="connsiteY8" fmla="*/ 718458 h 2076204"/>
                <a:gd name="connsiteX9" fmla="*/ 3289464 w 6234545"/>
                <a:gd name="connsiteY9" fmla="*/ 326572 h 2076204"/>
                <a:gd name="connsiteX10" fmla="*/ 3633849 w 6234545"/>
                <a:gd name="connsiteY10" fmla="*/ 184068 h 2076204"/>
                <a:gd name="connsiteX11" fmla="*/ 4096987 w 6234545"/>
                <a:gd name="connsiteY11" fmla="*/ 41564 h 2076204"/>
                <a:gd name="connsiteX12" fmla="*/ 4500748 w 6234545"/>
                <a:gd name="connsiteY12" fmla="*/ 5938 h 2076204"/>
                <a:gd name="connsiteX13" fmla="*/ 4868883 w 6234545"/>
                <a:gd name="connsiteY13" fmla="*/ 5938 h 2076204"/>
                <a:gd name="connsiteX14" fmla="*/ 5628903 w 6234545"/>
                <a:gd name="connsiteY14" fmla="*/ 5938 h 2076204"/>
                <a:gd name="connsiteX15" fmla="*/ 6234545 w 6234545"/>
                <a:gd name="connsiteY15" fmla="*/ 5938 h 2076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234545" h="2076204">
                  <a:moveTo>
                    <a:pt x="0" y="2060370"/>
                  </a:moveTo>
                  <a:cubicBezTo>
                    <a:pt x="67293" y="2068287"/>
                    <a:pt x="134587" y="2076204"/>
                    <a:pt x="237506" y="2060370"/>
                  </a:cubicBezTo>
                  <a:cubicBezTo>
                    <a:pt x="340425" y="2044536"/>
                    <a:pt x="518555" y="1995055"/>
                    <a:pt x="617516" y="1965367"/>
                  </a:cubicBezTo>
                  <a:cubicBezTo>
                    <a:pt x="716477" y="1935679"/>
                    <a:pt x="746166" y="1917866"/>
                    <a:pt x="831272" y="1882240"/>
                  </a:cubicBezTo>
                  <a:cubicBezTo>
                    <a:pt x="916378" y="1846614"/>
                    <a:pt x="1027215" y="1801091"/>
                    <a:pt x="1128155" y="1751611"/>
                  </a:cubicBezTo>
                  <a:cubicBezTo>
                    <a:pt x="1229095" y="1702131"/>
                    <a:pt x="1322119" y="1654630"/>
                    <a:pt x="1436914" y="1585357"/>
                  </a:cubicBezTo>
                  <a:cubicBezTo>
                    <a:pt x="1551709" y="1516084"/>
                    <a:pt x="1674420" y="1436915"/>
                    <a:pt x="1816924" y="1335975"/>
                  </a:cubicBezTo>
                  <a:cubicBezTo>
                    <a:pt x="1959428" y="1235035"/>
                    <a:pt x="2151412" y="1082634"/>
                    <a:pt x="2291937" y="979715"/>
                  </a:cubicBezTo>
                  <a:cubicBezTo>
                    <a:pt x="2432462" y="876796"/>
                    <a:pt x="2493818" y="827315"/>
                    <a:pt x="2660072" y="718458"/>
                  </a:cubicBezTo>
                  <a:cubicBezTo>
                    <a:pt x="2826327" y="609601"/>
                    <a:pt x="3127168" y="415637"/>
                    <a:pt x="3289464" y="326572"/>
                  </a:cubicBezTo>
                  <a:cubicBezTo>
                    <a:pt x="3451760" y="237507"/>
                    <a:pt x="3499262" y="231569"/>
                    <a:pt x="3633849" y="184068"/>
                  </a:cubicBezTo>
                  <a:cubicBezTo>
                    <a:pt x="3768436" y="136567"/>
                    <a:pt x="3952504" y="71252"/>
                    <a:pt x="4096987" y="41564"/>
                  </a:cubicBezTo>
                  <a:cubicBezTo>
                    <a:pt x="4241470" y="11876"/>
                    <a:pt x="4372099" y="11876"/>
                    <a:pt x="4500748" y="5938"/>
                  </a:cubicBezTo>
                  <a:cubicBezTo>
                    <a:pt x="4629397" y="0"/>
                    <a:pt x="4868883" y="5938"/>
                    <a:pt x="4868883" y="5938"/>
                  </a:cubicBezTo>
                  <a:lnTo>
                    <a:pt x="5628903" y="5938"/>
                  </a:lnTo>
                  <a:lnTo>
                    <a:pt x="6234545" y="5938"/>
                  </a:lnTo>
                </a:path>
              </a:pathLst>
            </a:custGeom>
            <a:ln w="57150">
              <a:solidFill>
                <a:srgbClr val="0000C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SG"/>
            </a:p>
          </p:txBody>
        </p:sp>
        <p:grpSp>
          <p:nvGrpSpPr>
            <p:cNvPr id="12" name="Group 44"/>
            <p:cNvGrpSpPr/>
            <p:nvPr/>
          </p:nvGrpSpPr>
          <p:grpSpPr>
            <a:xfrm>
              <a:off x="2131172" y="2200470"/>
              <a:ext cx="5673062" cy="2190916"/>
              <a:chOff x="1571604" y="2309654"/>
              <a:chExt cx="5673062" cy="2190916"/>
            </a:xfrm>
          </p:grpSpPr>
          <p:sp>
            <p:nvSpPr>
              <p:cNvPr id="16" name="Rounded Rectangle 15"/>
              <p:cNvSpPr/>
              <p:nvPr/>
            </p:nvSpPr>
            <p:spPr>
              <a:xfrm>
                <a:off x="1571604" y="3714752"/>
                <a:ext cx="1214446" cy="785818"/>
              </a:xfrm>
              <a:prstGeom prst="roundRect">
                <a:avLst/>
              </a:prstGeom>
              <a:noFill/>
              <a:ln w="38100">
                <a:solidFill>
                  <a:schemeClr val="accent3">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cxnSp>
            <p:nvCxnSpPr>
              <p:cNvPr id="17" name="Straight Arrow Connector 16"/>
              <p:cNvCxnSpPr>
                <a:stCxn id="16" idx="0"/>
              </p:cNvCxnSpPr>
              <p:nvPr/>
            </p:nvCxnSpPr>
            <p:spPr>
              <a:xfrm rot="5400000" flipH="1" flipV="1">
                <a:off x="2160967" y="2589604"/>
                <a:ext cx="1143008" cy="1107289"/>
              </a:xfrm>
              <a:prstGeom prst="straightConnector1">
                <a:avLst/>
              </a:prstGeom>
              <a:ln w="38100">
                <a:solidFill>
                  <a:schemeClr val="accent3">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3244138" y="2309654"/>
                <a:ext cx="4000528" cy="713967"/>
              </a:xfrm>
              <a:prstGeom prst="rect">
                <a:avLst/>
              </a:prstGeom>
              <a:noFill/>
            </p:spPr>
            <p:txBody>
              <a:bodyPr wrap="square" rtlCol="0">
                <a:spAutoFit/>
              </a:bodyPr>
              <a:lstStyle/>
              <a:p>
                <a:r>
                  <a:rPr lang="en-US" sz="1600" dirty="0" smtClean="0">
                    <a:solidFill>
                      <a:schemeClr val="accent3">
                        <a:lumMod val="50000"/>
                      </a:schemeClr>
                    </a:solidFill>
                  </a:rPr>
                  <a:t>gradual change before the steady state response</a:t>
                </a:r>
                <a:endParaRPr lang="en-SG" sz="1600" dirty="0">
                  <a:solidFill>
                    <a:schemeClr val="accent3">
                      <a:lumMod val="50000"/>
                    </a:schemeClr>
                  </a:solidFill>
                </a:endParaRPr>
              </a:p>
            </p:txBody>
          </p:sp>
        </p:grpSp>
        <p:sp>
          <p:nvSpPr>
            <p:cNvPr id="13" name="Rounded Rectangle 12"/>
            <p:cNvSpPr/>
            <p:nvPr/>
          </p:nvSpPr>
          <p:spPr>
            <a:xfrm>
              <a:off x="6441753" y="4026088"/>
              <a:ext cx="1296537" cy="723331"/>
            </a:xfrm>
            <a:prstGeom prst="roundRect">
              <a:avLst/>
            </a:prstGeom>
            <a:noFill/>
            <a:ln w="38100">
              <a:solidFill>
                <a:srgbClr val="7030A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cxnSp>
          <p:nvCxnSpPr>
            <p:cNvPr id="14" name="Straight Arrow Connector 13"/>
            <p:cNvCxnSpPr/>
            <p:nvPr/>
          </p:nvCxnSpPr>
          <p:spPr>
            <a:xfrm rot="16200000" flipH="1">
              <a:off x="7472158" y="4933663"/>
              <a:ext cx="1091822" cy="586853"/>
            </a:xfrm>
            <a:prstGeom prst="straightConnector1">
              <a:avLst/>
            </a:prstGeom>
            <a:ln w="38100">
              <a:solidFill>
                <a:srgbClr val="7030A0"/>
              </a:solidFill>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422032" y="5705472"/>
              <a:ext cx="2498368" cy="713967"/>
            </a:xfrm>
            <a:prstGeom prst="rect">
              <a:avLst/>
            </a:prstGeom>
            <a:noFill/>
          </p:spPr>
          <p:txBody>
            <a:bodyPr wrap="square" rtlCol="0">
              <a:spAutoFit/>
            </a:bodyPr>
            <a:lstStyle/>
            <a:p>
              <a:r>
                <a:rPr lang="en-US" sz="1600" dirty="0" smtClean="0">
                  <a:solidFill>
                    <a:srgbClr val="7030A0"/>
                  </a:solidFill>
                </a:rPr>
                <a:t>differences between input and output </a:t>
              </a:r>
              <a:endParaRPr lang="en-SG" sz="1600" dirty="0">
                <a:solidFill>
                  <a:srgbClr val="7030A0"/>
                </a:solidFill>
              </a:endParaRPr>
            </a:p>
          </p:txBody>
        </p:sp>
      </p:grpSp>
    </p:spTree>
    <p:extLst>
      <p:ext uri="{BB962C8B-B14F-4D97-AF65-F5344CB8AC3E}">
        <p14:creationId xmlns:p14="http://schemas.microsoft.com/office/powerpoint/2010/main" val="3886199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Content Placeholder 2"/>
          <p:cNvSpPr>
            <a:spLocks noGrp="1"/>
          </p:cNvSpPr>
          <p:nvPr>
            <p:ph idx="1"/>
          </p:nvPr>
        </p:nvSpPr>
        <p:spPr/>
        <p:txBody>
          <a:bodyPr/>
          <a:lstStyle/>
          <a:p>
            <a:r>
              <a:rPr lang="en-US" sz="2600" dirty="0" smtClean="0"/>
              <a:t>Input/stimulus – a desired response</a:t>
            </a:r>
            <a:endParaRPr lang="ms-MY" sz="2600" dirty="0" smtClean="0"/>
          </a:p>
          <a:p>
            <a:r>
              <a:rPr lang="en-US" sz="2600" dirty="0" smtClean="0"/>
              <a:t>Output – the actual response</a:t>
            </a:r>
            <a:endParaRPr lang="ms-MY" sz="2600" dirty="0" smtClean="0"/>
          </a:p>
          <a:p>
            <a:r>
              <a:rPr lang="en-US" sz="2600" dirty="0" smtClean="0"/>
              <a:t>Transient response – a gradual change from one steady state to another when there are changes in the input</a:t>
            </a:r>
            <a:endParaRPr lang="ms-MY" sz="2600" dirty="0" smtClean="0"/>
          </a:p>
          <a:p>
            <a:r>
              <a:rPr lang="en-US" sz="2600" dirty="0" smtClean="0"/>
              <a:t>Steady-state response – a state after transient component settle down</a:t>
            </a:r>
          </a:p>
          <a:p>
            <a:pPr lvl="1"/>
            <a:r>
              <a:rPr lang="en-US" sz="2400" dirty="0" smtClean="0"/>
              <a:t>Only exists for a stable system</a:t>
            </a:r>
            <a:endParaRPr lang="ms-MY" sz="2400" dirty="0" smtClean="0"/>
          </a:p>
          <a:p>
            <a:r>
              <a:rPr lang="en-US" sz="2600" dirty="0" smtClean="0"/>
              <a:t>Steady-state error – the differences between input and output </a:t>
            </a:r>
            <a:endParaRPr lang="ms-MY" sz="2600" dirty="0" smtClean="0"/>
          </a:p>
          <a:p>
            <a:endParaRPr lang="ms-MY" sz="2600" dirty="0" smtClean="0"/>
          </a:p>
        </p:txBody>
      </p:sp>
      <p:sp>
        <p:nvSpPr>
          <p:cNvPr id="5" name="Title 1"/>
          <p:cNvSpPr>
            <a:spLocks noGrp="1"/>
          </p:cNvSpPr>
          <p:nvPr>
            <p:ph type="title"/>
          </p:nvPr>
        </p:nvSpPr>
        <p:spPr>
          <a:xfrm>
            <a:off x="914400" y="3048"/>
            <a:ext cx="8229600" cy="1143000"/>
          </a:xfrm>
        </p:spPr>
        <p:txBody>
          <a:bodyPr>
            <a:normAutofit/>
          </a:bodyPr>
          <a:lstStyle/>
          <a:p>
            <a:pPr>
              <a:defRPr/>
            </a:pPr>
            <a:r>
              <a:rPr lang="en-US" b="1" dirty="0" smtClean="0"/>
              <a:t>Response Characteristics</a:t>
            </a:r>
            <a:endParaRPr lang="ms-MY" dirty="0"/>
          </a:p>
        </p:txBody>
      </p:sp>
    </p:spTree>
    <p:extLst>
      <p:ext uri="{BB962C8B-B14F-4D97-AF65-F5344CB8AC3E}">
        <p14:creationId xmlns:p14="http://schemas.microsoft.com/office/powerpoint/2010/main" val="1771599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l="8000" t="7937" r="8000" b="1841"/>
          <a:stretch>
            <a:fillRect/>
          </a:stretch>
        </p:blipFill>
        <p:spPr bwMode="auto">
          <a:xfrm>
            <a:off x="1926771" y="2286000"/>
            <a:ext cx="5388429" cy="4191000"/>
          </a:xfrm>
          <a:prstGeom prst="rect">
            <a:avLst/>
          </a:prstGeom>
          <a:noFill/>
          <a:ln w="9525">
            <a:noFill/>
            <a:miter lim="800000"/>
            <a:headEnd/>
            <a:tailEnd/>
          </a:ln>
        </p:spPr>
      </p:pic>
      <p:sp>
        <p:nvSpPr>
          <p:cNvPr id="4" name="Content Placeholder 2"/>
          <p:cNvSpPr txBox="1">
            <a:spLocks/>
          </p:cNvSpPr>
          <p:nvPr/>
        </p:nvSpPr>
        <p:spPr>
          <a:xfrm>
            <a:off x="457200" y="1371600"/>
            <a:ext cx="8382000" cy="838200"/>
          </a:xfrm>
          <a:prstGeom prst="rect">
            <a:avLst/>
          </a:prstGeom>
        </p:spPr>
        <p:txBody>
          <a:bodyPr/>
          <a:lstStyle/>
          <a:p>
            <a:pPr marL="274320" lvl="0" indent="-274320" fontAlgn="auto">
              <a:spcBef>
                <a:spcPct val="20000"/>
              </a:spcBef>
              <a:spcAft>
                <a:spcPts val="0"/>
              </a:spcAft>
              <a:buClr>
                <a:schemeClr val="accent3"/>
              </a:buClr>
              <a:buSzPct val="95000"/>
              <a:buFont typeface="Wingdings 2"/>
              <a:buChar char=""/>
            </a:pPr>
            <a:r>
              <a:rPr lang="en-US" sz="2600" dirty="0" smtClean="0">
                <a:latin typeface="+mn-lt"/>
              </a:rPr>
              <a:t>A typical response of a system to a step input. </a:t>
            </a:r>
            <a:endParaRPr kumimoji="0" lang="en-US" sz="26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endParaRPr kumimoji="0" lang="ms-MY" sz="2600" b="0" i="0" u="none" strike="noStrike" kern="1200" cap="none" spc="0" normalizeH="0" baseline="0" noProof="0" dirty="0" smtClean="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1308927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System Configurations: </a:t>
            </a:r>
            <a:r>
              <a:rPr lang="en-US" sz="28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i</a:t>
            </a:r>
            <a:r>
              <a:rPr lang="en-US"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Open-loop Control System(OLCS)</a:t>
            </a:r>
            <a:endParaRPr lang="en-US"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Content Placeholder 2"/>
          <p:cNvSpPr>
            <a:spLocks noGrp="1"/>
          </p:cNvSpPr>
          <p:nvPr>
            <p:ph idx="1"/>
          </p:nvPr>
        </p:nvSpPr>
        <p:spPr>
          <a:xfrm>
            <a:off x="381000" y="3505200"/>
            <a:ext cx="8229600" cy="2362200"/>
          </a:xfrm>
        </p:spPr>
        <p:txBody>
          <a:bodyPr/>
          <a:lstStyle/>
          <a:p>
            <a:r>
              <a:rPr lang="en-US" sz="1800" dirty="0" smtClean="0"/>
              <a:t>The output signal of OLCS </a:t>
            </a:r>
            <a:r>
              <a:rPr lang="en-US" sz="1800" dirty="0" smtClean="0">
                <a:solidFill>
                  <a:srgbClr val="00B050"/>
                </a:solidFill>
              </a:rPr>
              <a:t>is not fed back </a:t>
            </a:r>
            <a:r>
              <a:rPr lang="en-US" sz="1800" dirty="0" smtClean="0"/>
              <a:t>to </a:t>
            </a:r>
            <a:r>
              <a:rPr lang="en-US" sz="1800" dirty="0"/>
              <a:t>influence the </a:t>
            </a:r>
            <a:r>
              <a:rPr lang="en-US" sz="1800" dirty="0" smtClean="0"/>
              <a:t>control action</a:t>
            </a:r>
          </a:p>
          <a:p>
            <a:r>
              <a:rPr lang="en-US" sz="1800" dirty="0" smtClean="0"/>
              <a:t>The </a:t>
            </a:r>
            <a:r>
              <a:rPr lang="en-US" sz="1800" dirty="0"/>
              <a:t>control action of an OLCS depends only on the input signal </a:t>
            </a:r>
          </a:p>
          <a:p>
            <a:r>
              <a:rPr lang="en-US" sz="1800" dirty="0" smtClean="0"/>
              <a:t>OLCS </a:t>
            </a:r>
            <a:r>
              <a:rPr lang="en-US" sz="1800" dirty="0"/>
              <a:t>are </a:t>
            </a:r>
            <a:r>
              <a:rPr lang="en-US" sz="1800" dirty="0">
                <a:solidFill>
                  <a:srgbClr val="00B050"/>
                </a:solidFill>
              </a:rPr>
              <a:t>not</a:t>
            </a:r>
            <a:r>
              <a:rPr lang="en-US" sz="1800" dirty="0"/>
              <a:t> capable of </a:t>
            </a:r>
            <a:r>
              <a:rPr lang="en-US" sz="1800" dirty="0">
                <a:solidFill>
                  <a:srgbClr val="00B050"/>
                </a:solidFill>
              </a:rPr>
              <a:t>filtering disturbances </a:t>
            </a:r>
            <a:r>
              <a:rPr lang="en-US" sz="1800" dirty="0"/>
              <a:t>or noise </a:t>
            </a:r>
          </a:p>
          <a:p>
            <a:r>
              <a:rPr lang="en-US" sz="1800" dirty="0" smtClean="0"/>
              <a:t>OLCS </a:t>
            </a:r>
            <a:r>
              <a:rPr lang="en-US" sz="1800" dirty="0"/>
              <a:t>are suitable when input signal for </a:t>
            </a:r>
            <a:r>
              <a:rPr lang="en-US" sz="1800" dirty="0" smtClean="0"/>
              <a:t>satisfactory system</a:t>
            </a:r>
            <a:r>
              <a:rPr lang="en-US" sz="1800" dirty="0"/>
              <a:t> </a:t>
            </a:r>
            <a:r>
              <a:rPr lang="en-US" sz="1800" dirty="0" smtClean="0"/>
              <a:t>performance </a:t>
            </a:r>
            <a:r>
              <a:rPr lang="en-US" sz="1800" dirty="0"/>
              <a:t>can be estimated/approximated and does not </a:t>
            </a:r>
            <a:r>
              <a:rPr lang="en-US" sz="1800" dirty="0" smtClean="0"/>
              <a:t>change</a:t>
            </a:r>
          </a:p>
          <a:p>
            <a:r>
              <a:rPr lang="en-US" sz="1800" dirty="0" smtClean="0">
                <a:solidFill>
                  <a:srgbClr val="C00000"/>
                </a:solidFill>
              </a:rPr>
              <a:t>Advantages</a:t>
            </a:r>
            <a:r>
              <a:rPr lang="en-US" sz="1800" dirty="0" smtClean="0"/>
              <a:t> </a:t>
            </a:r>
            <a:r>
              <a:rPr lang="en-US" sz="1800" dirty="0"/>
              <a:t>of OLCS are that its structure is </a:t>
            </a:r>
            <a:r>
              <a:rPr lang="en-US" sz="1800" dirty="0">
                <a:solidFill>
                  <a:srgbClr val="00B050"/>
                </a:solidFill>
              </a:rPr>
              <a:t>simple</a:t>
            </a:r>
            <a:r>
              <a:rPr lang="en-US" sz="1800" dirty="0"/>
              <a:t> compared to </a:t>
            </a:r>
            <a:r>
              <a:rPr lang="en-US" sz="1800" dirty="0" smtClean="0"/>
              <a:t>a </a:t>
            </a:r>
            <a:r>
              <a:rPr lang="en-US" sz="1800" dirty="0"/>
              <a:t>closed loop control system and is cheaper to build. </a:t>
            </a:r>
          </a:p>
        </p:txBody>
      </p:sp>
      <p:sp>
        <p:nvSpPr>
          <p:cNvPr id="6" name="Slide Number Placeholder 5"/>
          <p:cNvSpPr>
            <a:spLocks noGrp="1"/>
          </p:cNvSpPr>
          <p:nvPr>
            <p:ph type="sldNum" sz="quarter" idx="12"/>
          </p:nvPr>
        </p:nvSpPr>
        <p:spPr/>
        <p:txBody>
          <a:bodyPr/>
          <a:lstStyle/>
          <a:p>
            <a:fld id="{959EFED1-D68C-49BA-AAF2-F54A5A3AF29B}" type="slidenum">
              <a:rPr lang="en-US" smtClean="0"/>
              <a:t>15</a:t>
            </a:fld>
            <a:endParaRPr lang="en-US"/>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638300"/>
            <a:ext cx="7286625" cy="175260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69479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anim calcmode="lin" valueType="num">
                                      <p:cBhvr additive="base">
                                        <p:cTn id="7" dur="500" fill="hold"/>
                                        <p:tgtEl>
                                          <p:spTgt spid="2051"/>
                                        </p:tgtEl>
                                        <p:attrNameLst>
                                          <p:attrName>ppt_x</p:attrName>
                                        </p:attrNameLst>
                                      </p:cBhvr>
                                      <p:tavLst>
                                        <p:tav tm="0">
                                          <p:val>
                                            <p:strVal val="#ppt_x"/>
                                          </p:val>
                                        </p:tav>
                                        <p:tav tm="100000">
                                          <p:val>
                                            <p:strVal val="#ppt_x"/>
                                          </p:val>
                                        </p:tav>
                                      </p:tavLst>
                                    </p:anim>
                                    <p:anim calcmode="lin" valueType="num">
                                      <p:cBhvr additive="base">
                                        <p:cTn id="8" dur="500" fill="hold"/>
                                        <p:tgtEl>
                                          <p:spTgt spid="205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fade">
                                      <p:cBhvr>
                                        <p:cTn id="16" dur="500"/>
                                        <p:tgtEl>
                                          <p:spTgt spid="3">
                                            <p:txEl>
                                              <p:pRg st="1" end="1"/>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500"/>
                                        <p:tgtEl>
                                          <p:spTgt spid="3">
                                            <p:txEl>
                                              <p:pRg st="2" end="2"/>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019550"/>
            <a:ext cx="8229600" cy="2301875"/>
          </a:xfrm>
        </p:spPr>
        <p:txBody>
          <a:bodyPr/>
          <a:lstStyle/>
          <a:p>
            <a:endParaRPr lang="en-US" sz="1700" dirty="0"/>
          </a:p>
          <a:p>
            <a:r>
              <a:rPr lang="en-US" sz="1700" dirty="0" smtClean="0"/>
              <a:t>The output signal of a CLCS </a:t>
            </a:r>
            <a:r>
              <a:rPr lang="en-US" sz="1700" dirty="0" smtClean="0">
                <a:solidFill>
                  <a:srgbClr val="00B050"/>
                </a:solidFill>
              </a:rPr>
              <a:t>is fed back </a:t>
            </a:r>
            <a:r>
              <a:rPr lang="en-US" sz="1700" dirty="0" smtClean="0"/>
              <a:t>to influence the control action and improve the overall system performance</a:t>
            </a:r>
          </a:p>
          <a:p>
            <a:r>
              <a:rPr lang="en-US" sz="1700" dirty="0" smtClean="0">
                <a:solidFill>
                  <a:srgbClr val="C00000"/>
                </a:solidFill>
              </a:rPr>
              <a:t>Examples</a:t>
            </a:r>
            <a:r>
              <a:rPr lang="en-US" sz="1700" dirty="0" smtClean="0"/>
              <a:t>: robot arms, velocity control systems, temperature control systems</a:t>
            </a:r>
          </a:p>
          <a:p>
            <a:r>
              <a:rPr lang="en-US" sz="1700" dirty="0" smtClean="0"/>
              <a:t>However, in practical, a </a:t>
            </a:r>
            <a:r>
              <a:rPr lang="en-US" sz="1700" dirty="0" smtClean="0">
                <a:solidFill>
                  <a:srgbClr val="00B050"/>
                </a:solidFill>
              </a:rPr>
              <a:t>combination of both OLCS and CLCS</a:t>
            </a:r>
            <a:r>
              <a:rPr lang="en-US" sz="1700" dirty="0" smtClean="0"/>
              <a:t> is normally used. For example, washing machine: the process of filling up the tank with water is a CLCS operation, while the process of washing and rinsing is an OLCS operation</a:t>
            </a:r>
          </a:p>
        </p:txBody>
      </p:sp>
      <p:sp>
        <p:nvSpPr>
          <p:cNvPr id="6" name="Slide Number Placeholder 5"/>
          <p:cNvSpPr>
            <a:spLocks noGrp="1"/>
          </p:cNvSpPr>
          <p:nvPr>
            <p:ph type="sldNum" sz="quarter" idx="12"/>
          </p:nvPr>
        </p:nvSpPr>
        <p:spPr/>
        <p:txBody>
          <a:bodyPr/>
          <a:lstStyle/>
          <a:p>
            <a:fld id="{959EFED1-D68C-49BA-AAF2-F54A5A3AF29B}" type="slidenum">
              <a:rPr lang="en-US" smtClean="0"/>
              <a:t>16</a:t>
            </a:fld>
            <a:endParaRPr lang="en-US"/>
          </a:p>
        </p:txBody>
      </p:sp>
      <p:sp>
        <p:nvSpPr>
          <p:cNvPr id="7"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ii) Closed-loop Control System(CLCS)</a:t>
            </a:r>
            <a:endParaRPr lang="en-US"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3388" y="1295400"/>
            <a:ext cx="8277225" cy="272415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76519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additive="base">
                                        <p:cTn id="7" dur="500" fill="hold"/>
                                        <p:tgtEl>
                                          <p:spTgt spid="3074"/>
                                        </p:tgtEl>
                                        <p:attrNameLst>
                                          <p:attrName>ppt_x</p:attrName>
                                        </p:attrNameLst>
                                      </p:cBhvr>
                                      <p:tavLst>
                                        <p:tav tm="0">
                                          <p:val>
                                            <p:strVal val="#ppt_x"/>
                                          </p:val>
                                        </p:tav>
                                        <p:tav tm="100000">
                                          <p:val>
                                            <p:strVal val="#ppt_x"/>
                                          </p:val>
                                        </p:tav>
                                      </p:tavLst>
                                    </p:anim>
                                    <p:anim calcmode="lin" valueType="num">
                                      <p:cBhvr additive="base">
                                        <p:cTn id="8" dur="500" fill="hold"/>
                                        <p:tgtEl>
                                          <p:spTgt spid="307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500"/>
                                        <p:tgtEl>
                                          <p:spTgt spid="3">
                                            <p:txEl>
                                              <p:pRg st="1" end="1"/>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500"/>
                                        <p:tgtEl>
                                          <p:spTgt spid="3">
                                            <p:txEl>
                                              <p:pRg st="2" end="2"/>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Decide OLCS @ CLCS</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6" name="Slide Number Placeholder 5"/>
          <p:cNvSpPr>
            <a:spLocks noGrp="1"/>
          </p:cNvSpPr>
          <p:nvPr>
            <p:ph type="sldNum" sz="quarter" idx="12"/>
          </p:nvPr>
        </p:nvSpPr>
        <p:spPr/>
        <p:txBody>
          <a:bodyPr/>
          <a:lstStyle/>
          <a:p>
            <a:fld id="{959EFED1-D68C-49BA-AAF2-F54A5A3AF29B}" type="slidenum">
              <a:rPr lang="en-US" smtClean="0"/>
              <a:t>17</a:t>
            </a:fld>
            <a:endParaRPr lang="en-US"/>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295400"/>
            <a:ext cx="2381250" cy="2381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4114800"/>
            <a:ext cx="1914525" cy="2390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93239" y="3571057"/>
            <a:ext cx="2009775" cy="227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2"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9857" y="3676650"/>
            <a:ext cx="2438400" cy="22915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3"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00687" y="1320613"/>
            <a:ext cx="2162175" cy="2114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609599" y="3200400"/>
            <a:ext cx="1038225" cy="369332"/>
          </a:xfrm>
          <a:prstGeom prst="rect">
            <a:avLst/>
          </a:prstGeom>
          <a:noFill/>
        </p:spPr>
        <p:txBody>
          <a:bodyPr wrap="square" rtlCol="0">
            <a:spAutoFit/>
          </a:bodyPr>
          <a:lstStyle/>
          <a:p>
            <a:r>
              <a:rPr lang="en-US" dirty="0" smtClean="0"/>
              <a:t>OLCS</a:t>
            </a:r>
            <a:endParaRPr lang="en-US" dirty="0"/>
          </a:p>
        </p:txBody>
      </p:sp>
      <p:sp>
        <p:nvSpPr>
          <p:cNvPr id="14" name="TextBox 13"/>
          <p:cNvSpPr txBox="1"/>
          <p:nvPr/>
        </p:nvSpPr>
        <p:spPr>
          <a:xfrm>
            <a:off x="579119" y="5968158"/>
            <a:ext cx="1038225" cy="369332"/>
          </a:xfrm>
          <a:prstGeom prst="rect">
            <a:avLst/>
          </a:prstGeom>
          <a:noFill/>
        </p:spPr>
        <p:txBody>
          <a:bodyPr wrap="square" rtlCol="0">
            <a:spAutoFit/>
          </a:bodyPr>
          <a:lstStyle/>
          <a:p>
            <a:r>
              <a:rPr lang="en-US" dirty="0" smtClean="0"/>
              <a:t>CLCS</a:t>
            </a:r>
            <a:endParaRPr lang="en-US" dirty="0"/>
          </a:p>
        </p:txBody>
      </p:sp>
      <p:sp>
        <p:nvSpPr>
          <p:cNvPr id="15" name="TextBox 14"/>
          <p:cNvSpPr txBox="1"/>
          <p:nvPr/>
        </p:nvSpPr>
        <p:spPr>
          <a:xfrm>
            <a:off x="4640988" y="2983468"/>
            <a:ext cx="1038225" cy="369332"/>
          </a:xfrm>
          <a:prstGeom prst="rect">
            <a:avLst/>
          </a:prstGeom>
          <a:noFill/>
        </p:spPr>
        <p:txBody>
          <a:bodyPr wrap="square" rtlCol="0">
            <a:spAutoFit/>
          </a:bodyPr>
          <a:lstStyle/>
          <a:p>
            <a:r>
              <a:rPr lang="en-US" dirty="0" smtClean="0"/>
              <a:t>CLCS</a:t>
            </a:r>
            <a:endParaRPr lang="en-US" dirty="0"/>
          </a:p>
        </p:txBody>
      </p:sp>
      <p:sp>
        <p:nvSpPr>
          <p:cNvPr id="17" name="TextBox 16"/>
          <p:cNvSpPr txBox="1"/>
          <p:nvPr/>
        </p:nvSpPr>
        <p:spPr>
          <a:xfrm>
            <a:off x="3886200" y="5783492"/>
            <a:ext cx="1716814" cy="369332"/>
          </a:xfrm>
          <a:prstGeom prst="rect">
            <a:avLst/>
          </a:prstGeom>
          <a:noFill/>
        </p:spPr>
        <p:txBody>
          <a:bodyPr wrap="square" rtlCol="0">
            <a:spAutoFit/>
          </a:bodyPr>
          <a:lstStyle/>
          <a:p>
            <a:r>
              <a:rPr lang="en-US" dirty="0" smtClean="0"/>
              <a:t>OLCS &amp; CLCS</a:t>
            </a:r>
            <a:endParaRPr lang="en-US" dirty="0"/>
          </a:p>
        </p:txBody>
      </p:sp>
      <p:sp>
        <p:nvSpPr>
          <p:cNvPr id="18" name="TextBox 17"/>
          <p:cNvSpPr txBox="1"/>
          <p:nvPr/>
        </p:nvSpPr>
        <p:spPr>
          <a:xfrm>
            <a:off x="5943600" y="6152824"/>
            <a:ext cx="1038225" cy="369332"/>
          </a:xfrm>
          <a:prstGeom prst="rect">
            <a:avLst/>
          </a:prstGeom>
          <a:noFill/>
        </p:spPr>
        <p:txBody>
          <a:bodyPr wrap="square" rtlCol="0">
            <a:spAutoFit/>
          </a:bodyPr>
          <a:lstStyle/>
          <a:p>
            <a:r>
              <a:rPr lang="en-US" dirty="0" smtClean="0"/>
              <a:t>OLCS</a:t>
            </a:r>
            <a:endParaRPr lang="en-US" dirty="0"/>
          </a:p>
        </p:txBody>
      </p:sp>
      <p:sp>
        <p:nvSpPr>
          <p:cNvPr id="3" name="TextBox 2"/>
          <p:cNvSpPr txBox="1"/>
          <p:nvPr/>
        </p:nvSpPr>
        <p:spPr>
          <a:xfrm>
            <a:off x="2286000" y="6159094"/>
            <a:ext cx="3393213" cy="646331"/>
          </a:xfrm>
          <a:prstGeom prst="rect">
            <a:avLst/>
          </a:prstGeom>
          <a:noFill/>
        </p:spPr>
        <p:txBody>
          <a:bodyPr wrap="square" rtlCol="0">
            <a:spAutoFit/>
          </a:bodyPr>
          <a:lstStyle/>
          <a:p>
            <a:pPr algn="ctr"/>
            <a:r>
              <a:rPr lang="en-US" dirty="0" smtClean="0">
                <a:solidFill>
                  <a:srgbClr val="C00000"/>
                </a:solidFill>
              </a:rPr>
              <a:t>Try draw the block diagram of the systems</a:t>
            </a:r>
            <a:endParaRPr lang="en-US" dirty="0">
              <a:solidFill>
                <a:srgbClr val="C00000"/>
              </a:solidFill>
            </a:endParaRPr>
          </a:p>
        </p:txBody>
      </p:sp>
    </p:spTree>
    <p:extLst>
      <p:ext uri="{BB962C8B-B14F-4D97-AF65-F5344CB8AC3E}">
        <p14:creationId xmlns:p14="http://schemas.microsoft.com/office/powerpoint/2010/main" val="146563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additive="base">
                                        <p:cTn id="7" dur="500" fill="hold"/>
                                        <p:tgtEl>
                                          <p:spTgt spid="4098"/>
                                        </p:tgtEl>
                                        <p:attrNameLst>
                                          <p:attrName>ppt_x</p:attrName>
                                        </p:attrNameLst>
                                      </p:cBhvr>
                                      <p:tavLst>
                                        <p:tav tm="0">
                                          <p:val>
                                            <p:strVal val="#ppt_x"/>
                                          </p:val>
                                        </p:tav>
                                        <p:tav tm="100000">
                                          <p:val>
                                            <p:strVal val="#ppt_x"/>
                                          </p:val>
                                        </p:tav>
                                      </p:tavLst>
                                    </p:anim>
                                    <p:anim calcmode="lin" valueType="num">
                                      <p:cBhvr additive="base">
                                        <p:cTn id="8" dur="500" fill="hold"/>
                                        <p:tgtEl>
                                          <p:spTgt spid="409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4103"/>
                                        </p:tgtEl>
                                        <p:attrNameLst>
                                          <p:attrName>style.visibility</p:attrName>
                                        </p:attrNameLst>
                                      </p:cBhvr>
                                      <p:to>
                                        <p:strVal val="visible"/>
                                      </p:to>
                                    </p:set>
                                    <p:animEffect transition="in" filter="fade">
                                      <p:cBhvr>
                                        <p:cTn id="18" dur="1000"/>
                                        <p:tgtEl>
                                          <p:spTgt spid="4103"/>
                                        </p:tgtEl>
                                      </p:cBhvr>
                                    </p:animEffect>
                                    <p:anim calcmode="lin" valueType="num">
                                      <p:cBhvr>
                                        <p:cTn id="19" dur="1000" fill="hold"/>
                                        <p:tgtEl>
                                          <p:spTgt spid="4103"/>
                                        </p:tgtEl>
                                        <p:attrNameLst>
                                          <p:attrName>ppt_x</p:attrName>
                                        </p:attrNameLst>
                                      </p:cBhvr>
                                      <p:tavLst>
                                        <p:tav tm="0">
                                          <p:val>
                                            <p:strVal val="#ppt_x"/>
                                          </p:val>
                                        </p:tav>
                                        <p:tav tm="100000">
                                          <p:val>
                                            <p:strVal val="#ppt_x"/>
                                          </p:val>
                                        </p:tav>
                                      </p:tavLst>
                                    </p:anim>
                                    <p:anim calcmode="lin" valueType="num">
                                      <p:cBhvr>
                                        <p:cTn id="20" dur="1000" fill="hold"/>
                                        <p:tgtEl>
                                          <p:spTgt spid="4103"/>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4102"/>
                                        </p:tgtEl>
                                        <p:attrNameLst>
                                          <p:attrName>style.visibility</p:attrName>
                                        </p:attrNameLst>
                                      </p:cBhvr>
                                      <p:to>
                                        <p:strVal val="visible"/>
                                      </p:to>
                                    </p:set>
                                    <p:animEffect transition="in" filter="wipe(down)">
                                      <p:cBhvr>
                                        <p:cTn id="30" dur="500"/>
                                        <p:tgtEl>
                                          <p:spTgt spid="4102"/>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4100"/>
                                        </p:tgtEl>
                                        <p:attrNameLst>
                                          <p:attrName>style.visibility</p:attrName>
                                        </p:attrNameLst>
                                      </p:cBhvr>
                                      <p:to>
                                        <p:strVal val="visible"/>
                                      </p:to>
                                    </p:set>
                                    <p:anim calcmode="lin" valueType="num">
                                      <p:cBhvr additive="base">
                                        <p:cTn id="40" dur="500" fill="hold"/>
                                        <p:tgtEl>
                                          <p:spTgt spid="4100"/>
                                        </p:tgtEl>
                                        <p:attrNameLst>
                                          <p:attrName>ppt_x</p:attrName>
                                        </p:attrNameLst>
                                      </p:cBhvr>
                                      <p:tavLst>
                                        <p:tav tm="0">
                                          <p:val>
                                            <p:strVal val="#ppt_x"/>
                                          </p:val>
                                        </p:tav>
                                        <p:tav tm="100000">
                                          <p:val>
                                            <p:strVal val="#ppt_x"/>
                                          </p:val>
                                        </p:tav>
                                      </p:tavLst>
                                    </p:anim>
                                    <p:anim calcmode="lin" valueType="num">
                                      <p:cBhvr additive="base">
                                        <p:cTn id="41" dur="500" fill="hold"/>
                                        <p:tgtEl>
                                          <p:spTgt spid="4100"/>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fade">
                                      <p:cBhvr>
                                        <p:cTn id="46" dur="500"/>
                                        <p:tgtEl>
                                          <p:spTgt spid="18"/>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16" fill="hold" nodeType="clickEffect">
                                  <p:stCondLst>
                                    <p:cond delay="0"/>
                                  </p:stCondLst>
                                  <p:childTnLst>
                                    <p:set>
                                      <p:cBhvr>
                                        <p:cTn id="50" dur="1" fill="hold">
                                          <p:stCondLst>
                                            <p:cond delay="0"/>
                                          </p:stCondLst>
                                        </p:cTn>
                                        <p:tgtEl>
                                          <p:spTgt spid="4101"/>
                                        </p:tgtEl>
                                        <p:attrNameLst>
                                          <p:attrName>style.visibility</p:attrName>
                                        </p:attrNameLst>
                                      </p:cBhvr>
                                      <p:to>
                                        <p:strVal val="visible"/>
                                      </p:to>
                                    </p:set>
                                    <p:anim calcmode="lin" valueType="num">
                                      <p:cBhvr>
                                        <p:cTn id="51" dur="500" fill="hold"/>
                                        <p:tgtEl>
                                          <p:spTgt spid="4101"/>
                                        </p:tgtEl>
                                        <p:attrNameLst>
                                          <p:attrName>ppt_w</p:attrName>
                                        </p:attrNameLst>
                                      </p:cBhvr>
                                      <p:tavLst>
                                        <p:tav tm="0">
                                          <p:val>
                                            <p:fltVal val="0"/>
                                          </p:val>
                                        </p:tav>
                                        <p:tav tm="100000">
                                          <p:val>
                                            <p:strVal val="#ppt_w"/>
                                          </p:val>
                                        </p:tav>
                                      </p:tavLst>
                                    </p:anim>
                                    <p:anim calcmode="lin" valueType="num">
                                      <p:cBhvr>
                                        <p:cTn id="52" dur="500" fill="hold"/>
                                        <p:tgtEl>
                                          <p:spTgt spid="4101"/>
                                        </p:tgtEl>
                                        <p:attrNameLst>
                                          <p:attrName>ppt_h</p:attrName>
                                        </p:attrNameLst>
                                      </p:cBhvr>
                                      <p:tavLst>
                                        <p:tav tm="0">
                                          <p:val>
                                            <p:fltVal val="0"/>
                                          </p:val>
                                        </p:tav>
                                        <p:tav tm="100000">
                                          <p:val>
                                            <p:strVal val="#ppt_h"/>
                                          </p:val>
                                        </p:tav>
                                      </p:tavLst>
                                    </p:anim>
                                    <p:animEffect transition="in" filter="fade">
                                      <p:cBhvr>
                                        <p:cTn id="53" dur="500"/>
                                        <p:tgtEl>
                                          <p:spTgt spid="4101"/>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fade">
                                      <p:cBhvr>
                                        <p:cTn id="58" dur="500"/>
                                        <p:tgtEl>
                                          <p:spTgt spid="17"/>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3"/>
                                        </p:tgtEl>
                                        <p:attrNameLst>
                                          <p:attrName>style.visibility</p:attrName>
                                        </p:attrNameLst>
                                      </p:cBhvr>
                                      <p:to>
                                        <p:strVal val="visible"/>
                                      </p:to>
                                    </p:set>
                                    <p:anim calcmode="lin" valueType="num">
                                      <p:cBhvr>
                                        <p:cTn id="63" dur="1000" fill="hold"/>
                                        <p:tgtEl>
                                          <p:spTgt spid="3"/>
                                        </p:tgtEl>
                                        <p:attrNameLst>
                                          <p:attrName>ppt_w</p:attrName>
                                        </p:attrNameLst>
                                      </p:cBhvr>
                                      <p:tavLst>
                                        <p:tav tm="0">
                                          <p:val>
                                            <p:fltVal val="0"/>
                                          </p:val>
                                        </p:tav>
                                        <p:tav tm="100000">
                                          <p:val>
                                            <p:strVal val="#ppt_w"/>
                                          </p:val>
                                        </p:tav>
                                      </p:tavLst>
                                    </p:anim>
                                    <p:anim calcmode="lin" valueType="num">
                                      <p:cBhvr>
                                        <p:cTn id="64" dur="1000" fill="hold"/>
                                        <p:tgtEl>
                                          <p:spTgt spid="3"/>
                                        </p:tgtEl>
                                        <p:attrNameLst>
                                          <p:attrName>ppt_h</p:attrName>
                                        </p:attrNameLst>
                                      </p:cBhvr>
                                      <p:tavLst>
                                        <p:tav tm="0">
                                          <p:val>
                                            <p:fltVal val="0"/>
                                          </p:val>
                                        </p:tav>
                                        <p:tav tm="100000">
                                          <p:val>
                                            <p:strVal val="#ppt_h"/>
                                          </p:val>
                                        </p:tav>
                                      </p:tavLst>
                                    </p:anim>
                                    <p:anim calcmode="lin" valueType="num">
                                      <p:cBhvr>
                                        <p:cTn id="65" dur="1000" fill="hold"/>
                                        <p:tgtEl>
                                          <p:spTgt spid="3"/>
                                        </p:tgtEl>
                                        <p:attrNameLst>
                                          <p:attrName>style.rotation</p:attrName>
                                        </p:attrNameLst>
                                      </p:cBhvr>
                                      <p:tavLst>
                                        <p:tav tm="0">
                                          <p:val>
                                            <p:fltVal val="90"/>
                                          </p:val>
                                        </p:tav>
                                        <p:tav tm="100000">
                                          <p:val>
                                            <p:fltVal val="0"/>
                                          </p:val>
                                        </p:tav>
                                      </p:tavLst>
                                    </p:anim>
                                    <p:animEffect transition="in" filter="fade">
                                      <p:cBhvr>
                                        <p:cTn id="66"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4" grpId="0"/>
      <p:bldP spid="15" grpId="0"/>
      <p:bldP spid="17" grpId="0"/>
      <p:bldP spid="18" grpId="0"/>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OLCS </a:t>
            </a:r>
            <a:r>
              <a:rPr lang="en-US"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vs</a:t>
            </a: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CLCS</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4117758273"/>
              </p:ext>
            </p:extLst>
          </p:nvPr>
        </p:nvGraphicFramePr>
        <p:xfrm>
          <a:off x="457200" y="1295400"/>
          <a:ext cx="8229600" cy="5125720"/>
        </p:xfrm>
        <a:graphic>
          <a:graphicData uri="http://schemas.openxmlformats.org/drawingml/2006/table">
            <a:tbl>
              <a:tblPr firstRow="1" bandRow="1">
                <a:tableStyleId>{5C22544A-7EE6-4342-B048-85BDC9FD1C3A}</a:tableStyleId>
              </a:tblPr>
              <a:tblGrid>
                <a:gridCol w="1645920"/>
                <a:gridCol w="2545080"/>
                <a:gridCol w="2133600"/>
                <a:gridCol w="1905000"/>
              </a:tblGrid>
              <a:tr h="370840">
                <a:tc>
                  <a:txBody>
                    <a:bodyPr/>
                    <a:lstStyle/>
                    <a:p>
                      <a:r>
                        <a:rPr lang="en-US" sz="1200" dirty="0" smtClean="0"/>
                        <a:t>Type of System</a:t>
                      </a:r>
                      <a:endParaRPr lang="en-US" sz="1200" dirty="0">
                        <a:latin typeface="+mn-lt"/>
                      </a:endParaRPr>
                    </a:p>
                  </a:txBody>
                  <a:tcPr/>
                </a:tc>
                <a:tc>
                  <a:txBody>
                    <a:bodyPr/>
                    <a:lstStyle/>
                    <a:p>
                      <a:r>
                        <a:rPr lang="en-US" sz="1200" dirty="0" smtClean="0"/>
                        <a:t>Advantages</a:t>
                      </a:r>
                      <a:endParaRPr lang="en-US" sz="1200" dirty="0">
                        <a:latin typeface="+mn-lt"/>
                      </a:endParaRPr>
                    </a:p>
                  </a:txBody>
                  <a:tcPr/>
                </a:tc>
                <a:tc>
                  <a:txBody>
                    <a:bodyPr/>
                    <a:lstStyle/>
                    <a:p>
                      <a:r>
                        <a:rPr lang="en-US" sz="1200" dirty="0" smtClean="0"/>
                        <a:t>Disadvantages</a:t>
                      </a:r>
                      <a:endParaRPr lang="en-US" sz="1200" dirty="0">
                        <a:latin typeface="+mn-lt"/>
                      </a:endParaRPr>
                    </a:p>
                  </a:txBody>
                  <a:tcPr/>
                </a:tc>
                <a:tc>
                  <a:txBody>
                    <a:bodyPr/>
                    <a:lstStyle/>
                    <a:p>
                      <a:r>
                        <a:rPr lang="en-US" sz="1200" dirty="0" smtClean="0"/>
                        <a:t>Examples</a:t>
                      </a:r>
                      <a:endParaRPr lang="en-US" sz="1200" dirty="0">
                        <a:latin typeface="+mn-lt"/>
                      </a:endParaRPr>
                    </a:p>
                  </a:txBody>
                  <a:tcPr/>
                </a:tc>
              </a:tr>
              <a:tr h="370840">
                <a:tc>
                  <a:txBody>
                    <a:bodyPr/>
                    <a:lstStyle/>
                    <a:p>
                      <a:r>
                        <a:rPr lang="en-US" sz="1200" b="1" dirty="0" smtClean="0">
                          <a:solidFill>
                            <a:srgbClr val="C00000"/>
                          </a:solidFill>
                        </a:rPr>
                        <a:t>OLCS</a:t>
                      </a:r>
                      <a:endParaRPr lang="en-US" sz="1200" b="1" dirty="0">
                        <a:solidFill>
                          <a:srgbClr val="C00000"/>
                        </a:solidFill>
                        <a:latin typeface="+mn-lt"/>
                      </a:endParaRPr>
                    </a:p>
                  </a:txBody>
                  <a:tcPr/>
                </a:tc>
                <a:tc>
                  <a:txBody>
                    <a:bodyPr/>
                    <a:lstStyle/>
                    <a:p>
                      <a:pPr marL="342900" marR="0" lvl="0" indent="-342900" algn="just" defTabSz="914400" rtl="0" eaLnBrk="1" fontAlgn="base" latinLnBrk="0" hangingPunct="1">
                        <a:lnSpc>
                          <a:spcPct val="100000"/>
                        </a:lnSpc>
                        <a:spcBef>
                          <a:spcPct val="0"/>
                        </a:spcBef>
                        <a:spcAft>
                          <a:spcPct val="0"/>
                        </a:spcAft>
                        <a:buClrTx/>
                        <a:buSzTx/>
                        <a:buFont typeface="Arial" pitchFamily="34" charset="0"/>
                        <a:buChar char="•"/>
                        <a:tabLst/>
                      </a:pPr>
                      <a:r>
                        <a:rPr kumimoji="0" lang="en-GB" sz="1200" u="none" strike="noStrike" cap="none" normalizeH="0" baseline="0" dirty="0" smtClean="0">
                          <a:ln>
                            <a:noFill/>
                          </a:ln>
                          <a:effectLst/>
                        </a:rPr>
                        <a:t>Simple construction and ease of maintenance.</a:t>
                      </a:r>
                      <a:endParaRPr kumimoji="0" lang="en-US" sz="1200" u="none" strike="noStrike" cap="none" normalizeH="0" baseline="0" dirty="0" smtClean="0">
                        <a:ln>
                          <a:noFill/>
                        </a:ln>
                        <a:effectLst/>
                      </a:endParaRPr>
                    </a:p>
                    <a:p>
                      <a:pPr marL="342900" marR="0" lvl="0" indent="-342900" algn="just" defTabSz="914400" rtl="0" eaLnBrk="0" fontAlgn="base" latinLnBrk="0" hangingPunct="0">
                        <a:lnSpc>
                          <a:spcPct val="100000"/>
                        </a:lnSpc>
                        <a:spcBef>
                          <a:spcPct val="0"/>
                        </a:spcBef>
                        <a:spcAft>
                          <a:spcPct val="0"/>
                        </a:spcAft>
                        <a:buClrTx/>
                        <a:buSzTx/>
                        <a:buFont typeface="Arial" pitchFamily="34" charset="0"/>
                        <a:buChar char="•"/>
                        <a:tabLst/>
                      </a:pPr>
                      <a:r>
                        <a:rPr kumimoji="0" lang="en-GB" sz="1200" u="none" strike="noStrike" cap="none" normalizeH="0" baseline="0" dirty="0" smtClean="0">
                          <a:ln>
                            <a:noFill/>
                          </a:ln>
                          <a:effectLst/>
                        </a:rPr>
                        <a:t>Less expensive than a corresponding closed-loop control system</a:t>
                      </a:r>
                      <a:endParaRPr kumimoji="0" lang="en-US" sz="1200" u="none" strike="noStrike" cap="none" normalizeH="0" baseline="0" dirty="0" smtClean="0">
                        <a:ln>
                          <a:noFill/>
                        </a:ln>
                        <a:effectLst/>
                      </a:endParaRPr>
                    </a:p>
                    <a:p>
                      <a:pPr marL="342900" marR="0" lvl="0" indent="-342900" algn="just" defTabSz="914400" rtl="0" eaLnBrk="0" fontAlgn="base" latinLnBrk="0" hangingPunct="0">
                        <a:lnSpc>
                          <a:spcPct val="100000"/>
                        </a:lnSpc>
                        <a:spcBef>
                          <a:spcPct val="0"/>
                        </a:spcBef>
                        <a:spcAft>
                          <a:spcPct val="0"/>
                        </a:spcAft>
                        <a:buClrTx/>
                        <a:buSzTx/>
                        <a:buFont typeface="Arial" pitchFamily="34" charset="0"/>
                        <a:buChar char="•"/>
                        <a:tabLst/>
                      </a:pPr>
                      <a:r>
                        <a:rPr kumimoji="0" lang="en-GB" sz="1200" u="none" strike="noStrike" cap="none" normalizeH="0" baseline="0" dirty="0" smtClean="0">
                          <a:ln>
                            <a:noFill/>
                          </a:ln>
                          <a:effectLst/>
                        </a:rPr>
                        <a:t>There is no stability problem</a:t>
                      </a:r>
                      <a:endParaRPr kumimoji="0" lang="en-US" sz="1200" u="none" strike="noStrike" cap="none" normalizeH="0" baseline="0" dirty="0" smtClean="0">
                        <a:ln>
                          <a:noFill/>
                        </a:ln>
                        <a:effectLst/>
                      </a:endParaRPr>
                    </a:p>
                    <a:p>
                      <a:pPr marL="342900" marR="0" lvl="0" indent="-342900" algn="just" defTabSz="914400" rtl="0" eaLnBrk="0" fontAlgn="base" latinLnBrk="0" hangingPunct="0">
                        <a:lnSpc>
                          <a:spcPct val="100000"/>
                        </a:lnSpc>
                        <a:spcBef>
                          <a:spcPct val="0"/>
                        </a:spcBef>
                        <a:spcAft>
                          <a:spcPct val="0"/>
                        </a:spcAft>
                        <a:buClrTx/>
                        <a:buSzTx/>
                        <a:buFont typeface="Arial" pitchFamily="34" charset="0"/>
                        <a:buChar char="•"/>
                        <a:tabLst/>
                      </a:pPr>
                      <a:r>
                        <a:rPr kumimoji="0" lang="en-GB" sz="1200" u="none" strike="noStrike" cap="none" normalizeH="0" baseline="0" dirty="0" smtClean="0">
                          <a:ln>
                            <a:noFill/>
                          </a:ln>
                          <a:effectLst/>
                        </a:rPr>
                        <a:t>Convenient when output is hard to measure or measuring the output precisely is economically not feasible</a:t>
                      </a:r>
                      <a:endParaRPr lang="en-US" sz="1200" dirty="0">
                        <a:latin typeface="+mn-lt"/>
                      </a:endParaRPr>
                    </a:p>
                  </a:txBody>
                  <a:tcPr/>
                </a:tc>
                <a:tc>
                  <a:txBody>
                    <a:bodyPr/>
                    <a:lstStyle/>
                    <a:p>
                      <a:pPr marL="342900" marR="0" lvl="0" indent="-342900" algn="just" defTabSz="914400" rtl="0" eaLnBrk="1" fontAlgn="base" latinLnBrk="0" hangingPunct="1">
                        <a:lnSpc>
                          <a:spcPct val="100000"/>
                        </a:lnSpc>
                        <a:spcBef>
                          <a:spcPct val="0"/>
                        </a:spcBef>
                        <a:spcAft>
                          <a:spcPct val="0"/>
                        </a:spcAft>
                        <a:buClrTx/>
                        <a:buSzTx/>
                        <a:buFont typeface="Arial" pitchFamily="34" charset="0"/>
                        <a:buChar char="•"/>
                        <a:tabLst/>
                      </a:pPr>
                      <a:r>
                        <a:rPr kumimoji="0" lang="en-GB" sz="1200" u="none" strike="noStrike" cap="none" normalizeH="0" baseline="0" dirty="0" smtClean="0">
                          <a:ln>
                            <a:noFill/>
                          </a:ln>
                          <a:effectLst/>
                        </a:rPr>
                        <a:t>The system response very sensitive to external disturbance and internal variations in system parameters.</a:t>
                      </a:r>
                      <a:endParaRPr kumimoji="0" lang="en-US" sz="1200" u="none" strike="noStrike" cap="none" normalizeH="0" baseline="0" dirty="0" smtClean="0">
                        <a:ln>
                          <a:noFill/>
                        </a:ln>
                        <a:effectLst/>
                      </a:endParaRPr>
                    </a:p>
                    <a:p>
                      <a:pPr marL="342900" marR="0" lvl="0" indent="-342900" algn="just" defTabSz="914400" rtl="0" eaLnBrk="1" fontAlgn="base" latinLnBrk="0" hangingPunct="1">
                        <a:lnSpc>
                          <a:spcPct val="100000"/>
                        </a:lnSpc>
                        <a:spcBef>
                          <a:spcPct val="0"/>
                        </a:spcBef>
                        <a:spcAft>
                          <a:spcPct val="0"/>
                        </a:spcAft>
                        <a:buClrTx/>
                        <a:buSzTx/>
                        <a:buFont typeface="Arial" pitchFamily="34" charset="0"/>
                        <a:buChar char="•"/>
                        <a:tabLst/>
                      </a:pPr>
                      <a:r>
                        <a:rPr kumimoji="0" lang="en-GB" sz="1200" u="none" strike="noStrike" cap="none" normalizeH="0" baseline="0" dirty="0" smtClean="0">
                          <a:ln>
                            <a:noFill/>
                          </a:ln>
                          <a:effectLst/>
                        </a:rPr>
                        <a:t>Recalibration is necessary from time to time in order to maintain the required quality in the output</a:t>
                      </a:r>
                    </a:p>
                    <a:p>
                      <a:endParaRPr lang="en-US" sz="1200" dirty="0">
                        <a:latin typeface="+mn-lt"/>
                      </a:endParaRPr>
                    </a:p>
                  </a:txBody>
                  <a:tcPr/>
                </a:tc>
                <a:tc>
                  <a:txBody>
                    <a:bodyPr/>
                    <a:lstStyle/>
                    <a:p>
                      <a:pPr marL="285750" indent="-285750">
                        <a:buFont typeface="Arial" pitchFamily="34" charset="0"/>
                        <a:buChar char="•"/>
                      </a:pPr>
                      <a:r>
                        <a:rPr lang="en-US" sz="1200" dirty="0" smtClean="0"/>
                        <a:t>Toaster</a:t>
                      </a:r>
                    </a:p>
                    <a:p>
                      <a:pPr marL="285750" indent="-285750">
                        <a:buFont typeface="Arial" pitchFamily="34" charset="0"/>
                        <a:buChar char="•"/>
                      </a:pPr>
                      <a:r>
                        <a:rPr lang="en-US" sz="1200" dirty="0" smtClean="0"/>
                        <a:t>Rice</a:t>
                      </a:r>
                      <a:r>
                        <a:rPr lang="en-US" sz="1200" baseline="0" dirty="0" smtClean="0"/>
                        <a:t> cooker</a:t>
                      </a:r>
                    </a:p>
                    <a:p>
                      <a:pPr marL="285750" indent="-285750">
                        <a:buFont typeface="Arial" pitchFamily="34" charset="0"/>
                        <a:buChar char="•"/>
                      </a:pPr>
                      <a:r>
                        <a:rPr lang="en-US" sz="1200" baseline="0" dirty="0" smtClean="0"/>
                        <a:t>Electric fan</a:t>
                      </a:r>
                    </a:p>
                    <a:p>
                      <a:pPr marL="285750" indent="-285750">
                        <a:buFont typeface="Arial" pitchFamily="34" charset="0"/>
                        <a:buChar char="•"/>
                      </a:pPr>
                      <a:r>
                        <a:rPr lang="en-US" sz="1200" baseline="0" dirty="0" smtClean="0"/>
                        <a:t>Photocopy machine</a:t>
                      </a:r>
                      <a:endParaRPr lang="en-US" sz="1200" dirty="0">
                        <a:latin typeface="+mn-lt"/>
                      </a:endParaRPr>
                    </a:p>
                  </a:txBody>
                  <a:tcPr/>
                </a:tc>
              </a:tr>
              <a:tr h="370840">
                <a:tc>
                  <a:txBody>
                    <a:bodyPr/>
                    <a:lstStyle/>
                    <a:p>
                      <a:r>
                        <a:rPr lang="en-US" sz="1200" b="1" dirty="0" smtClean="0">
                          <a:solidFill>
                            <a:srgbClr val="C00000"/>
                          </a:solidFill>
                        </a:rPr>
                        <a:t>CLCS</a:t>
                      </a:r>
                      <a:endParaRPr lang="en-US" sz="1200" b="1" dirty="0">
                        <a:solidFill>
                          <a:srgbClr val="C00000"/>
                        </a:solidFill>
                        <a:latin typeface="+mn-lt"/>
                      </a:endParaRPr>
                    </a:p>
                  </a:txBody>
                  <a:tcPr/>
                </a:tc>
                <a:tc>
                  <a:txBody>
                    <a:bodyPr/>
                    <a:lstStyle/>
                    <a:p>
                      <a:pPr marL="285750" marR="0" lvl="1" indent="-285750" algn="l" defTabSz="914400" rtl="0" eaLnBrk="1" fontAlgn="base" latinLnBrk="0" hangingPunct="1">
                        <a:lnSpc>
                          <a:spcPct val="100000"/>
                        </a:lnSpc>
                        <a:spcBef>
                          <a:spcPct val="0"/>
                        </a:spcBef>
                        <a:spcAft>
                          <a:spcPct val="0"/>
                        </a:spcAft>
                        <a:buClrTx/>
                        <a:buSzTx/>
                        <a:buFont typeface="Arial" pitchFamily="34" charset="0"/>
                        <a:buChar char="•"/>
                        <a:tabLst>
                          <a:tab pos="234950" algn="l"/>
                        </a:tabLst>
                      </a:pPr>
                      <a:r>
                        <a:rPr kumimoji="0" lang="en-GB" sz="1200" u="none" strike="noStrike" cap="none" normalizeH="0" baseline="0" smtClean="0">
                          <a:ln>
                            <a:noFill/>
                          </a:ln>
                          <a:effectLst/>
                        </a:rPr>
                        <a:t>insensitive </a:t>
                      </a:r>
                      <a:r>
                        <a:rPr kumimoji="0" lang="en-GB" sz="1200" u="none" strike="noStrike" cap="none" normalizeH="0" baseline="0" dirty="0" smtClean="0">
                          <a:ln>
                            <a:noFill/>
                          </a:ln>
                          <a:effectLst/>
                        </a:rPr>
                        <a:t>to external disturbance and internal variations in system parameters.</a:t>
                      </a:r>
                      <a:endParaRPr kumimoji="0" lang="en-US" sz="1200" u="none" strike="noStrike" cap="none" normalizeH="0" baseline="0" dirty="0" smtClean="0">
                        <a:ln>
                          <a:noFill/>
                        </a:ln>
                        <a:effectLst/>
                      </a:endParaRPr>
                    </a:p>
                    <a:p>
                      <a:pPr marL="285750" marR="0" lvl="1" indent="-285750" algn="just" defTabSz="914400" rtl="0" eaLnBrk="0" fontAlgn="base" latinLnBrk="0" hangingPunct="0">
                        <a:lnSpc>
                          <a:spcPct val="100000"/>
                        </a:lnSpc>
                        <a:spcBef>
                          <a:spcPct val="0"/>
                        </a:spcBef>
                        <a:spcAft>
                          <a:spcPct val="0"/>
                        </a:spcAft>
                        <a:buClrTx/>
                        <a:buSzTx/>
                        <a:buFont typeface="Arial" pitchFamily="34" charset="0"/>
                        <a:buChar char="•"/>
                        <a:tabLst>
                          <a:tab pos="234950" algn="l"/>
                          <a:tab pos="457200" algn="l"/>
                        </a:tabLst>
                      </a:pPr>
                      <a:r>
                        <a:rPr kumimoji="0" lang="en-GB" sz="1200" u="none" strike="noStrike" cap="none" normalizeH="0" baseline="0" dirty="0" smtClean="0">
                          <a:ln>
                            <a:noFill/>
                          </a:ln>
                          <a:effectLst/>
                        </a:rPr>
                        <a:t>Possible to use relatively inaccurate and inexpensive components to obtain the accurate control of a given plant.</a:t>
                      </a:r>
                      <a:endParaRPr kumimoji="0" lang="en-US" sz="1200" u="none" strike="noStrike" cap="none" normalizeH="0" baseline="0" dirty="0" smtClean="0">
                        <a:ln>
                          <a:noFill/>
                        </a:ln>
                        <a:effectLst/>
                      </a:endParaRPr>
                    </a:p>
                    <a:p>
                      <a:pPr marL="285750" marR="0" lvl="1" indent="-285750" algn="just" defTabSz="914400" rtl="0" eaLnBrk="0" fontAlgn="base" latinLnBrk="0" hangingPunct="0">
                        <a:lnSpc>
                          <a:spcPct val="100000"/>
                        </a:lnSpc>
                        <a:spcBef>
                          <a:spcPct val="0"/>
                        </a:spcBef>
                        <a:spcAft>
                          <a:spcPct val="0"/>
                        </a:spcAft>
                        <a:buClrTx/>
                        <a:buSzTx/>
                        <a:buFont typeface="Arial" pitchFamily="34" charset="0"/>
                        <a:buChar char="•"/>
                        <a:tabLst>
                          <a:tab pos="234950" algn="l"/>
                          <a:tab pos="457200" algn="l"/>
                        </a:tabLst>
                      </a:pPr>
                      <a:r>
                        <a:rPr kumimoji="0" lang="en-US" sz="1200" u="none" strike="noStrike" cap="none" normalizeH="0" baseline="0" dirty="0" smtClean="0">
                          <a:ln>
                            <a:noFill/>
                          </a:ln>
                          <a:effectLst/>
                        </a:rPr>
                        <a:t>Better control of transient &amp; steady-state response</a:t>
                      </a:r>
                    </a:p>
                    <a:p>
                      <a:pPr marL="285750" marR="0" lvl="1" indent="-285750" algn="just" defTabSz="914400" rtl="0" eaLnBrk="0" fontAlgn="base" latinLnBrk="0" hangingPunct="0">
                        <a:lnSpc>
                          <a:spcPct val="100000"/>
                        </a:lnSpc>
                        <a:spcBef>
                          <a:spcPct val="0"/>
                        </a:spcBef>
                        <a:spcAft>
                          <a:spcPct val="0"/>
                        </a:spcAft>
                        <a:buClrTx/>
                        <a:buSzTx/>
                        <a:buFont typeface="Arial" pitchFamily="34" charset="0"/>
                        <a:buChar char="•"/>
                        <a:tabLst>
                          <a:tab pos="234950" algn="l"/>
                          <a:tab pos="457200" algn="l"/>
                        </a:tabLst>
                      </a:pPr>
                      <a:r>
                        <a:rPr kumimoji="0" lang="en-US" sz="1200" u="none" strike="noStrike" cap="none" normalizeH="0" baseline="0" dirty="0" smtClean="0">
                          <a:ln>
                            <a:noFill/>
                          </a:ln>
                          <a:effectLst/>
                        </a:rPr>
                        <a:t>Increased accuracy</a:t>
                      </a:r>
                    </a:p>
                    <a:p>
                      <a:pPr marL="285750" marR="0" lvl="0" indent="-285750" algn="just" defTabSz="914400" rtl="0" eaLnBrk="0" fontAlgn="base" latinLnBrk="0" hangingPunct="0">
                        <a:lnSpc>
                          <a:spcPct val="100000"/>
                        </a:lnSpc>
                        <a:spcBef>
                          <a:spcPct val="0"/>
                        </a:spcBef>
                        <a:spcAft>
                          <a:spcPct val="0"/>
                        </a:spcAft>
                        <a:buClrTx/>
                        <a:buSzTx/>
                        <a:buFont typeface="Arial" pitchFamily="34" charset="0"/>
                        <a:buChar char="•"/>
                        <a:tabLst>
                          <a:tab pos="234950" algn="l"/>
                          <a:tab pos="457200" algn="l"/>
                        </a:tabLst>
                      </a:pPr>
                      <a:r>
                        <a:rPr kumimoji="0" lang="en-US" sz="1200" u="none" strike="noStrike" cap="none" normalizeH="0" baseline="0" smtClean="0">
                          <a:ln>
                            <a:noFill/>
                          </a:ln>
                          <a:effectLst/>
                        </a:rPr>
                        <a:t>Increased </a:t>
                      </a:r>
                      <a:r>
                        <a:rPr kumimoji="0" lang="en-US" sz="1200" u="none" strike="noStrike" cap="none" normalizeH="0" baseline="0" dirty="0" smtClean="0">
                          <a:ln>
                            <a:noFill/>
                          </a:ln>
                          <a:effectLst/>
                        </a:rPr>
                        <a:t>ability to reproduce output with varied input</a:t>
                      </a:r>
                      <a:endParaRPr lang="en-US" sz="1200" dirty="0">
                        <a:latin typeface="+mn-lt"/>
                      </a:endParaRPr>
                    </a:p>
                  </a:txBody>
                  <a:tcPr/>
                </a:tc>
                <a:tc>
                  <a:txBody>
                    <a:bodyPr/>
                    <a:lstStyle/>
                    <a:p>
                      <a:pPr marL="342900" marR="0" lvl="0" indent="-342900" algn="l" defTabSz="914400" rtl="0" eaLnBrk="1" fontAlgn="base" latinLnBrk="0" hangingPunct="1">
                        <a:lnSpc>
                          <a:spcPct val="100000"/>
                        </a:lnSpc>
                        <a:spcBef>
                          <a:spcPct val="0"/>
                        </a:spcBef>
                        <a:spcAft>
                          <a:spcPct val="0"/>
                        </a:spcAft>
                        <a:buClrTx/>
                        <a:buSzTx/>
                        <a:buFont typeface="Arial" pitchFamily="34" charset="0"/>
                        <a:buChar char="•"/>
                        <a:tabLst/>
                      </a:pPr>
                      <a:r>
                        <a:rPr kumimoji="0" lang="en-GB" sz="1200" u="none" strike="noStrike" cap="none" normalizeH="0" baseline="0" dirty="0" smtClean="0">
                          <a:ln>
                            <a:noFill/>
                          </a:ln>
                          <a:effectLst/>
                        </a:rPr>
                        <a:t>Risk instability</a:t>
                      </a:r>
                      <a:endParaRPr kumimoji="0" lang="en-US" sz="1200" u="none" strike="noStrike" cap="none" normalizeH="0" baseline="0" dirty="0" smtClean="0">
                        <a:ln>
                          <a:noFill/>
                        </a:ln>
                        <a:effectLst/>
                      </a:endParaRPr>
                    </a:p>
                    <a:p>
                      <a:pPr marL="342900" marR="0" lvl="0" indent="-342900" algn="l" defTabSz="914400" rtl="0" eaLnBrk="1" fontAlgn="base" latinLnBrk="0" hangingPunct="1">
                        <a:lnSpc>
                          <a:spcPct val="100000"/>
                        </a:lnSpc>
                        <a:spcBef>
                          <a:spcPct val="0"/>
                        </a:spcBef>
                        <a:spcAft>
                          <a:spcPct val="0"/>
                        </a:spcAft>
                        <a:buClrTx/>
                        <a:buSzTx/>
                        <a:buFont typeface="Arial" pitchFamily="34" charset="0"/>
                        <a:buChar char="•"/>
                        <a:tabLst/>
                      </a:pPr>
                      <a:r>
                        <a:rPr kumimoji="0" lang="en-US" sz="1200" u="none" strike="noStrike" cap="none" normalizeH="0" baseline="0" dirty="0" smtClean="0">
                          <a:ln>
                            <a:noFill/>
                          </a:ln>
                          <a:effectLst/>
                        </a:rPr>
                        <a:t>Complexity in analysis and implementation and expensive</a:t>
                      </a:r>
                    </a:p>
                    <a:p>
                      <a:endParaRPr lang="en-US" sz="1200" dirty="0">
                        <a:latin typeface="+mn-lt"/>
                      </a:endParaRPr>
                    </a:p>
                  </a:txBody>
                  <a:tcPr/>
                </a:tc>
                <a:tc>
                  <a:txBody>
                    <a:bodyPr/>
                    <a:lstStyle/>
                    <a:p>
                      <a:pPr marL="285750" indent="-285750">
                        <a:buFont typeface="Arial" pitchFamily="34" charset="0"/>
                        <a:buChar char="•"/>
                      </a:pPr>
                      <a:r>
                        <a:rPr lang="en-US" sz="1200" dirty="0" smtClean="0"/>
                        <a:t>Positioning</a:t>
                      </a:r>
                      <a:r>
                        <a:rPr lang="en-US" sz="1200" baseline="0" dirty="0" smtClean="0"/>
                        <a:t> CS (robot arms)</a:t>
                      </a:r>
                    </a:p>
                    <a:p>
                      <a:pPr marL="285750" indent="-285750">
                        <a:buFont typeface="Arial" pitchFamily="34" charset="0"/>
                        <a:buChar char="•"/>
                      </a:pPr>
                      <a:r>
                        <a:rPr lang="en-US" sz="1200" baseline="0" dirty="0" smtClean="0"/>
                        <a:t>Velocity CS (vehicles cruise system)</a:t>
                      </a:r>
                    </a:p>
                    <a:p>
                      <a:pPr marL="285750" indent="-285750">
                        <a:buFont typeface="Arial" pitchFamily="34" charset="0"/>
                        <a:buChar char="•"/>
                      </a:pPr>
                      <a:r>
                        <a:rPr lang="en-US" sz="1200" baseline="0" dirty="0" smtClean="0"/>
                        <a:t>Temperature CS (Air-conditioner)</a:t>
                      </a:r>
                    </a:p>
                    <a:p>
                      <a:pPr marL="285750" indent="-285750">
                        <a:buFont typeface="Arial" pitchFamily="34" charset="0"/>
                        <a:buChar char="•"/>
                      </a:pPr>
                      <a:endParaRPr lang="en-US" sz="1200" baseline="0" dirty="0" smtClean="0"/>
                    </a:p>
                    <a:p>
                      <a:pPr marL="285750" indent="-285750">
                        <a:buFont typeface="Arial" pitchFamily="34" charset="0"/>
                        <a:buChar char="•"/>
                      </a:pPr>
                      <a:endParaRPr lang="en-US" sz="1200" dirty="0">
                        <a:latin typeface="+mn-lt"/>
                      </a:endParaRPr>
                    </a:p>
                  </a:txBody>
                  <a:tcPr/>
                </a:tc>
              </a:tr>
            </a:tbl>
          </a:graphicData>
        </a:graphic>
      </p:graphicFrame>
      <p:sp>
        <p:nvSpPr>
          <p:cNvPr id="6" name="Slide Number Placeholder 5"/>
          <p:cNvSpPr>
            <a:spLocks noGrp="1"/>
          </p:cNvSpPr>
          <p:nvPr>
            <p:ph type="sldNum" sz="quarter" idx="12"/>
          </p:nvPr>
        </p:nvSpPr>
        <p:spPr>
          <a:xfrm>
            <a:off x="7010400" y="6477000"/>
            <a:ext cx="2133600" cy="244475"/>
          </a:xfrm>
        </p:spPr>
        <p:txBody>
          <a:bodyPr/>
          <a:lstStyle/>
          <a:p>
            <a:fld id="{959EFED1-D68C-49BA-AAF2-F54A5A3AF29B}" type="slidenum">
              <a:rPr lang="en-US" smtClean="0"/>
              <a:t>18</a:t>
            </a:fld>
            <a:endParaRPr lang="en-US" dirty="0"/>
          </a:p>
        </p:txBody>
      </p:sp>
    </p:spTree>
    <p:extLst>
      <p:ext uri="{BB962C8B-B14F-4D97-AF65-F5344CB8AC3E}">
        <p14:creationId xmlns:p14="http://schemas.microsoft.com/office/powerpoint/2010/main" val="1143327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959EFED1-D68C-49BA-AAF2-F54A5A3AF29B}" type="slidenum">
              <a:rPr lang="en-US" smtClean="0"/>
              <a:t>19</a:t>
            </a:fld>
            <a:endParaRPr 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524000"/>
            <a:ext cx="3057525" cy="2235391"/>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4143919" y="1600200"/>
            <a:ext cx="3352200" cy="369332"/>
          </a:xfrm>
          <a:prstGeom prst="rect">
            <a:avLst/>
          </a:prstGeom>
        </p:spPr>
        <p:txBody>
          <a:bodyPr wrap="none">
            <a:spAutoFit/>
          </a:bodyPr>
          <a:lstStyle/>
          <a:p>
            <a:r>
              <a:rPr lang="en-GB" dirty="0">
                <a:cs typeface="Arial" charset="0"/>
              </a:rPr>
              <a:t>Steering a car on a curve road</a:t>
            </a:r>
            <a:r>
              <a:rPr lang="en-US" dirty="0">
                <a:cs typeface="Arial" charset="0"/>
              </a:rPr>
              <a:t> </a:t>
            </a:r>
          </a:p>
        </p:txBody>
      </p:sp>
      <p:cxnSp>
        <p:nvCxnSpPr>
          <p:cNvPr id="10" name="Straight Arrow Connector 9"/>
          <p:cNvCxnSpPr/>
          <p:nvPr/>
        </p:nvCxnSpPr>
        <p:spPr>
          <a:xfrm>
            <a:off x="3581400" y="3581400"/>
            <a:ext cx="914400" cy="914400"/>
          </a:xfrm>
          <a:prstGeom prst="straightConnector1">
            <a:avLst/>
          </a:prstGeom>
          <a:ln>
            <a:solidFill>
              <a:srgbClr val="C00000"/>
            </a:solidFill>
            <a:tailEnd type="arrow"/>
          </a:ln>
        </p:spPr>
        <p:style>
          <a:lnRef idx="3">
            <a:schemeClr val="dk1"/>
          </a:lnRef>
          <a:fillRef idx="0">
            <a:schemeClr val="dk1"/>
          </a:fillRef>
          <a:effectRef idx="2">
            <a:schemeClr val="dk1"/>
          </a:effectRef>
          <a:fontRef idx="minor">
            <a:schemeClr val="tx1"/>
          </a:fontRef>
        </p:style>
      </p:cxnSp>
      <p:cxnSp>
        <p:nvCxnSpPr>
          <p:cNvPr id="12" name="Straight Arrow Connector 11"/>
          <p:cNvCxnSpPr/>
          <p:nvPr/>
        </p:nvCxnSpPr>
        <p:spPr>
          <a:xfrm>
            <a:off x="3581400" y="3581400"/>
            <a:ext cx="457200" cy="1090214"/>
          </a:xfrm>
          <a:prstGeom prst="straightConnector1">
            <a:avLst/>
          </a:prstGeom>
          <a:ln>
            <a:solidFill>
              <a:srgbClr val="C00000"/>
            </a:solidFill>
            <a:tailEnd type="arrow"/>
          </a:ln>
        </p:spPr>
        <p:style>
          <a:lnRef idx="3">
            <a:schemeClr val="dk1"/>
          </a:lnRef>
          <a:fillRef idx="0">
            <a:schemeClr val="dk1"/>
          </a:fillRef>
          <a:effectRef idx="2">
            <a:schemeClr val="dk1"/>
          </a:effectRef>
          <a:fontRef idx="minor">
            <a:schemeClr val="tx1"/>
          </a:fontRef>
        </p:style>
      </p:cxnSp>
      <p:sp>
        <p:nvSpPr>
          <p:cNvPr id="14" name="TextBox 13"/>
          <p:cNvSpPr txBox="1"/>
          <p:nvPr/>
        </p:nvSpPr>
        <p:spPr>
          <a:xfrm>
            <a:off x="4420116" y="3581400"/>
            <a:ext cx="1371600" cy="646331"/>
          </a:xfrm>
          <a:prstGeom prst="rect">
            <a:avLst/>
          </a:prstGeom>
          <a:noFill/>
        </p:spPr>
        <p:txBody>
          <a:bodyPr wrap="square" rtlCol="0">
            <a:spAutoFit/>
          </a:bodyPr>
          <a:lstStyle/>
          <a:p>
            <a:r>
              <a:rPr lang="en-US" dirty="0" smtClean="0"/>
              <a:t>Desired direction</a:t>
            </a:r>
            <a:endParaRPr lang="en-US" dirty="0"/>
          </a:p>
        </p:txBody>
      </p:sp>
      <p:sp>
        <p:nvSpPr>
          <p:cNvPr id="16" name="TextBox 15"/>
          <p:cNvSpPr txBox="1"/>
          <p:nvPr/>
        </p:nvSpPr>
        <p:spPr>
          <a:xfrm>
            <a:off x="2492829" y="4126507"/>
            <a:ext cx="1371600" cy="646331"/>
          </a:xfrm>
          <a:prstGeom prst="rect">
            <a:avLst/>
          </a:prstGeom>
          <a:noFill/>
        </p:spPr>
        <p:txBody>
          <a:bodyPr wrap="square" rtlCol="0">
            <a:spAutoFit/>
          </a:bodyPr>
          <a:lstStyle/>
          <a:p>
            <a:r>
              <a:rPr lang="en-US" dirty="0" smtClean="0"/>
              <a:t>Actual direction</a:t>
            </a:r>
            <a:endParaRPr lang="en-US" dirty="0"/>
          </a:p>
        </p:txBody>
      </p:sp>
      <p:sp>
        <p:nvSpPr>
          <p:cNvPr id="18" name="Text Box 5"/>
          <p:cNvSpPr txBox="1">
            <a:spLocks noChangeArrowheads="1"/>
          </p:cNvSpPr>
          <p:nvPr/>
        </p:nvSpPr>
        <p:spPr bwMode="auto">
          <a:xfrm>
            <a:off x="4143919" y="2321020"/>
            <a:ext cx="4832350" cy="641350"/>
          </a:xfrm>
          <a:prstGeom prst="rect">
            <a:avLst/>
          </a:prstGeom>
          <a:ln/>
          <a:scene3d>
            <a:camera prst="orthographicFront">
              <a:rot lat="0" lon="0" rev="0"/>
            </a:camera>
            <a:lightRig rig="threePt" dir="t">
              <a:rot lat="0" lon="0" rev="1200000"/>
            </a:lightRig>
          </a:scene3d>
          <a:sp3d>
            <a:bevelT w="63500" h="25400" prst="coolSlant"/>
          </a:sp3d>
        </p:spPr>
        <p:style>
          <a:lnRef idx="0">
            <a:schemeClr val="dk1"/>
          </a:lnRef>
          <a:fillRef idx="3">
            <a:schemeClr val="dk1"/>
          </a:fillRef>
          <a:effectRef idx="3">
            <a:schemeClr val="dk1"/>
          </a:effectRef>
          <a:fontRef idx="minor">
            <a:schemeClr val="lt1"/>
          </a:fontRef>
        </p:style>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b="1" dirty="0">
                <a:solidFill>
                  <a:schemeClr val="bg1"/>
                </a:solidFill>
                <a:cs typeface="Arial" charset="0"/>
              </a:rPr>
              <a:t>Discuss how to control a car when driving </a:t>
            </a:r>
          </a:p>
          <a:p>
            <a:pPr eaLnBrk="1" hangingPunct="1"/>
            <a:r>
              <a:rPr lang="en-US" b="1" dirty="0">
                <a:solidFill>
                  <a:schemeClr val="bg1"/>
                </a:solidFill>
                <a:cs typeface="Arial" charset="0"/>
              </a:rPr>
              <a:t>on a curve road??</a:t>
            </a:r>
          </a:p>
        </p:txBody>
      </p:sp>
      <p:sp>
        <p:nvSpPr>
          <p:cNvPr id="3" name="TextBox 2"/>
          <p:cNvSpPr txBox="1"/>
          <p:nvPr/>
        </p:nvSpPr>
        <p:spPr>
          <a:xfrm>
            <a:off x="6019800" y="4166092"/>
            <a:ext cx="2286000" cy="369332"/>
          </a:xfrm>
          <a:prstGeom prst="rect">
            <a:avLst/>
          </a:prstGeom>
          <a:noFill/>
        </p:spPr>
        <p:txBody>
          <a:bodyPr wrap="square" rtlCol="0">
            <a:spAutoFit/>
          </a:bodyPr>
          <a:lstStyle/>
          <a:p>
            <a:r>
              <a:rPr lang="en-US" dirty="0" smtClean="0"/>
              <a:t>Block Diagram</a:t>
            </a:r>
            <a:endParaRPr lang="en-US" dirty="0"/>
          </a:p>
        </p:txBody>
      </p:sp>
      <p:sp>
        <p:nvSpPr>
          <p:cNvPr id="2" name="TextBox 1"/>
          <p:cNvSpPr txBox="1"/>
          <p:nvPr/>
        </p:nvSpPr>
        <p:spPr>
          <a:xfrm>
            <a:off x="6814955" y="493038"/>
            <a:ext cx="2286000" cy="584775"/>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Example 1</a:t>
            </a:r>
            <a:endPar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4" name="Picture 3"/>
          <p:cNvPicPr>
            <a:picLocks noChangeAspect="1"/>
          </p:cNvPicPr>
          <p:nvPr/>
        </p:nvPicPr>
        <p:blipFill>
          <a:blip r:embed="rId3"/>
          <a:stretch>
            <a:fillRect/>
          </a:stretch>
        </p:blipFill>
        <p:spPr>
          <a:xfrm>
            <a:off x="3409398" y="4772838"/>
            <a:ext cx="5753684" cy="1956176"/>
          </a:xfrm>
          <a:prstGeom prst="rect">
            <a:avLst/>
          </a:prstGeom>
        </p:spPr>
      </p:pic>
    </p:spTree>
    <p:extLst>
      <p:ext uri="{BB962C8B-B14F-4D97-AF65-F5344CB8AC3E}">
        <p14:creationId xmlns:p14="http://schemas.microsoft.com/office/powerpoint/2010/main" val="1875692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500"/>
                                        <p:tgtEl>
                                          <p:spTgt spid="307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fill="hold"/>
                                        <p:tgtEl>
                                          <p:spTgt spid="18"/>
                                        </p:tgtEl>
                                        <p:attrNameLst>
                                          <p:attrName>ppt_x</p:attrName>
                                        </p:attrNameLst>
                                      </p:cBhvr>
                                      <p:tavLst>
                                        <p:tav tm="0">
                                          <p:val>
                                            <p:strVal val="#ppt_x"/>
                                          </p:val>
                                        </p:tav>
                                        <p:tav tm="100000">
                                          <p:val>
                                            <p:strVal val="#ppt_x"/>
                                          </p:val>
                                        </p:tav>
                                      </p:tavLst>
                                    </p:anim>
                                    <p:anim calcmode="lin" valueType="num">
                                      <p:cBhvr additive="base">
                                        <p:cTn id="32" dur="500" fill="hold"/>
                                        <p:tgtEl>
                                          <p:spTgt spid="18"/>
                                        </p:tgtEl>
                                        <p:attrNameLst>
                                          <p:attrName>ppt_y</p:attrName>
                                        </p:attrNameLst>
                                      </p:cBhvr>
                                      <p:tavLst>
                                        <p:tav tm="0">
                                          <p:val>
                                            <p:strVal val="1+#ppt_h/2"/>
                                          </p:val>
                                        </p:tav>
                                        <p:tav tm="100000">
                                          <p:val>
                                            <p:strVal val="#ppt_y"/>
                                          </p:val>
                                        </p:tav>
                                      </p:tavLst>
                                    </p:anim>
                                  </p:childTnLst>
                                </p:cTn>
                              </p:par>
                              <p:par>
                                <p:cTn id="33" presetID="10" presetClass="entr" presetSubtype="0" fill="hold" grpId="0" nodeType="with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fade">
                                      <p:cBhvr>
                                        <p:cTn id="35" dur="500"/>
                                        <p:tgtEl>
                                          <p:spTgt spid="3"/>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nodeType="click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wipe(down)">
                                      <p:cBhvr>
                                        <p:cTn id="4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6" grpId="0"/>
      <p:bldP spid="18" grpId="0" animBg="1"/>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59EFED1-D68C-49BA-AAF2-F54A5A3AF29B}" type="slidenum">
              <a:rPr lang="en-US" smtClean="0"/>
              <a:t>20</a:t>
            </a:fld>
            <a:endParaRPr lang="en-US"/>
          </a:p>
        </p:txBody>
      </p:sp>
      <p:sp>
        <p:nvSpPr>
          <p:cNvPr id="5" name="Title 4"/>
          <p:cNvSpPr txBox="1">
            <a:spLocks noGrp="1"/>
          </p:cNvSpPr>
          <p:nvPr>
            <p:ph type="title"/>
          </p:nvPr>
        </p:nvSpPr>
        <p:spPr>
          <a:xfrm>
            <a:off x="2514600" y="202913"/>
            <a:ext cx="6324600" cy="584775"/>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Example 2</a:t>
            </a:r>
            <a:endPar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6" name="Picture 2" descr="nise6e_fig_01_09b"/>
          <p:cNvPicPr>
            <a:picLocks noGrp="1" noChangeAspect="1" noChangeArrowheads="1"/>
          </p:cNvPicPr>
          <p:nvPr>
            <p:ph idx="1"/>
          </p:nvPr>
        </p:nvPicPr>
        <p:blipFill rotWithShape="1">
          <a:blip r:embed="rId2" cstate="print">
            <a:extLst>
              <a:ext uri="{28A0092B-C50C-407E-A947-70E740481C1C}">
                <a14:useLocalDpi xmlns:a14="http://schemas.microsoft.com/office/drawing/2010/main" val="0"/>
              </a:ext>
            </a:extLst>
          </a:blip>
          <a:srcRect r="6800" b="7584"/>
          <a:stretch/>
        </p:blipFill>
        <p:spPr bwMode="auto">
          <a:xfrm>
            <a:off x="0" y="1219200"/>
            <a:ext cx="4971288" cy="3380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Line Callout 1 8"/>
          <p:cNvSpPr/>
          <p:nvPr/>
        </p:nvSpPr>
        <p:spPr>
          <a:xfrm>
            <a:off x="0" y="1219200"/>
            <a:ext cx="990600" cy="381000"/>
          </a:xfrm>
          <a:prstGeom prst="borderCallout1">
            <a:avLst>
              <a:gd name="adj1" fmla="val 108350"/>
              <a:gd name="adj2" fmla="val 35096"/>
              <a:gd name="adj3" fmla="val 237300"/>
              <a:gd name="adj4" fmla="val 53096"/>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C00000"/>
                </a:solidFill>
              </a:rPr>
              <a:t>Input</a:t>
            </a:r>
            <a:endParaRPr lang="en-US" dirty="0">
              <a:solidFill>
                <a:srgbClr val="C00000"/>
              </a:solidFill>
            </a:endParaRPr>
          </a:p>
        </p:txBody>
      </p:sp>
      <p:sp>
        <p:nvSpPr>
          <p:cNvPr id="10" name="Line Callout 1 9"/>
          <p:cNvSpPr/>
          <p:nvPr/>
        </p:nvSpPr>
        <p:spPr>
          <a:xfrm>
            <a:off x="152400" y="4572000"/>
            <a:ext cx="1295400" cy="381000"/>
          </a:xfrm>
          <a:prstGeom prst="borderCallout1">
            <a:avLst>
              <a:gd name="adj1" fmla="val -19650"/>
              <a:gd name="adj2" fmla="val 32634"/>
              <a:gd name="adj3" fmla="val -133900"/>
              <a:gd name="adj4" fmla="val 3094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C00000"/>
                </a:solidFill>
              </a:rPr>
              <a:t>Controller</a:t>
            </a:r>
            <a:endParaRPr lang="en-US" dirty="0">
              <a:solidFill>
                <a:srgbClr val="C00000"/>
              </a:solidFill>
            </a:endParaRPr>
          </a:p>
        </p:txBody>
      </p:sp>
      <p:sp>
        <p:nvSpPr>
          <p:cNvPr id="11" name="Line Callout 1 10"/>
          <p:cNvSpPr/>
          <p:nvPr/>
        </p:nvSpPr>
        <p:spPr>
          <a:xfrm>
            <a:off x="2590800" y="4762500"/>
            <a:ext cx="990600" cy="381000"/>
          </a:xfrm>
          <a:prstGeom prst="borderCallout1">
            <a:avLst>
              <a:gd name="adj1" fmla="val -16450"/>
              <a:gd name="adj2" fmla="val 17865"/>
              <a:gd name="adj3" fmla="val -165900"/>
              <a:gd name="adj4" fmla="val -14596"/>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C00000"/>
                </a:solidFill>
              </a:rPr>
              <a:t>Plant</a:t>
            </a:r>
            <a:endParaRPr lang="en-US" dirty="0">
              <a:solidFill>
                <a:srgbClr val="C00000"/>
              </a:solidFill>
            </a:endParaRPr>
          </a:p>
        </p:txBody>
      </p:sp>
      <p:sp>
        <p:nvSpPr>
          <p:cNvPr id="12" name="Line Callout 1 11"/>
          <p:cNvSpPr/>
          <p:nvPr/>
        </p:nvSpPr>
        <p:spPr>
          <a:xfrm>
            <a:off x="4991100" y="2438400"/>
            <a:ext cx="990600" cy="381000"/>
          </a:xfrm>
          <a:prstGeom prst="borderCallout1">
            <a:avLst>
              <a:gd name="adj1" fmla="val 111550"/>
              <a:gd name="adj2" fmla="val -11673"/>
              <a:gd name="adj3" fmla="val 240500"/>
              <a:gd name="adj4" fmla="val -49058"/>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C00000"/>
                </a:solidFill>
              </a:rPr>
              <a:t>Sensor</a:t>
            </a:r>
            <a:endParaRPr lang="en-US" dirty="0">
              <a:solidFill>
                <a:srgbClr val="C00000"/>
              </a:solidFill>
            </a:endParaRPr>
          </a:p>
        </p:txBody>
      </p:sp>
      <p:pic>
        <p:nvPicPr>
          <p:cNvPr id="13" name="Picture 2" descr="nise6e_fig_01_09d"/>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15675"/>
          <a:stretch/>
        </p:blipFill>
        <p:spPr bwMode="auto">
          <a:xfrm>
            <a:off x="3733800" y="4343400"/>
            <a:ext cx="5334000" cy="251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Box 13"/>
          <p:cNvSpPr txBox="1"/>
          <p:nvPr/>
        </p:nvSpPr>
        <p:spPr>
          <a:xfrm>
            <a:off x="5984748" y="3886200"/>
            <a:ext cx="1752600" cy="381000"/>
          </a:xfrm>
          <a:prstGeom prst="rect">
            <a:avLst/>
          </a:prstGeom>
          <a:noFill/>
        </p:spPr>
        <p:txBody>
          <a:bodyPr wrap="square" rtlCol="0">
            <a:spAutoFit/>
          </a:bodyPr>
          <a:lstStyle/>
          <a:p>
            <a:r>
              <a:rPr lang="en-US" dirty="0" smtClean="0">
                <a:solidFill>
                  <a:srgbClr val="C00000"/>
                </a:solidFill>
              </a:rPr>
              <a:t>Block Diagram</a:t>
            </a:r>
            <a:endParaRPr lang="en-US" dirty="0">
              <a:solidFill>
                <a:srgbClr val="C00000"/>
              </a:solidFill>
            </a:endParaRPr>
          </a:p>
        </p:txBody>
      </p:sp>
      <p:sp>
        <p:nvSpPr>
          <p:cNvPr id="15" name="Line Callout 1 14"/>
          <p:cNvSpPr/>
          <p:nvPr/>
        </p:nvSpPr>
        <p:spPr>
          <a:xfrm>
            <a:off x="1656588" y="1905000"/>
            <a:ext cx="990600" cy="381000"/>
          </a:xfrm>
          <a:prstGeom prst="borderCallout1">
            <a:avLst>
              <a:gd name="adj1" fmla="val 108350"/>
              <a:gd name="adj2" fmla="val 35096"/>
              <a:gd name="adj3" fmla="val 192500"/>
              <a:gd name="adj4" fmla="val 4325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C00000"/>
                </a:solidFill>
              </a:rPr>
              <a:t>Output</a:t>
            </a:r>
            <a:endParaRPr lang="en-US" dirty="0">
              <a:solidFill>
                <a:srgbClr val="C00000"/>
              </a:solidFill>
            </a:endParaRPr>
          </a:p>
        </p:txBody>
      </p:sp>
    </p:spTree>
    <p:extLst>
      <p:ext uri="{BB962C8B-B14F-4D97-AF65-F5344CB8AC3E}">
        <p14:creationId xmlns:p14="http://schemas.microsoft.com/office/powerpoint/2010/main" val="2133529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2"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500" fill="hold"/>
                                        <p:tgtEl>
                                          <p:spTgt spid="14"/>
                                        </p:tgtEl>
                                        <p:attrNameLst>
                                          <p:attrName>ppt_x</p:attrName>
                                        </p:attrNameLst>
                                      </p:cBhvr>
                                      <p:tavLst>
                                        <p:tav tm="0">
                                          <p:val>
                                            <p:strVal val="1+#ppt_w/2"/>
                                          </p:val>
                                        </p:tav>
                                        <p:tav tm="100000">
                                          <p:val>
                                            <p:strVal val="#ppt_x"/>
                                          </p:val>
                                        </p:tav>
                                      </p:tavLst>
                                    </p:anim>
                                    <p:anim calcmode="lin" valueType="num">
                                      <p:cBhvr additive="base">
                                        <p:cTn id="33" dur="500" fill="hold"/>
                                        <p:tgtEl>
                                          <p:spTgt spid="14"/>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fill="hold"/>
                                        <p:tgtEl>
                                          <p:spTgt spid="13"/>
                                        </p:tgtEl>
                                        <p:attrNameLst>
                                          <p:attrName>ppt_x</p:attrName>
                                        </p:attrNameLst>
                                      </p:cBhvr>
                                      <p:tavLst>
                                        <p:tav tm="0">
                                          <p:val>
                                            <p:strVal val="1+#ppt_w/2"/>
                                          </p:val>
                                        </p:tav>
                                        <p:tav tm="100000">
                                          <p:val>
                                            <p:strVal val="#ppt_x"/>
                                          </p:val>
                                        </p:tav>
                                      </p:tavLst>
                                    </p:anim>
                                    <p:anim calcmode="lin" valueType="num">
                                      <p:cBhvr additive="base">
                                        <p:cTn id="37"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4" grpId="0"/>
      <p:bldP spid="1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59EFED1-D68C-49BA-AAF2-F54A5A3AF29B}" type="slidenum">
              <a:rPr lang="en-US" smtClean="0"/>
              <a:t>21</a:t>
            </a:fld>
            <a:endParaRPr lang="en-US"/>
          </a:p>
        </p:txBody>
      </p:sp>
      <p:sp>
        <p:nvSpPr>
          <p:cNvPr id="5" name="Title 4"/>
          <p:cNvSpPr txBox="1">
            <a:spLocks noGrp="1"/>
          </p:cNvSpPr>
          <p:nvPr>
            <p:ph type="title"/>
          </p:nvPr>
        </p:nvSpPr>
        <p:spPr>
          <a:xfrm>
            <a:off x="2514600" y="202913"/>
            <a:ext cx="6324600" cy="584775"/>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Example 3</a:t>
            </a:r>
            <a:endPar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6" name="Picture 2" descr="nise6e_fig_P01_02"/>
          <p:cNvPicPr>
            <a:picLocks noGrp="1" noChangeAspect="1" noChangeArrowheads="1"/>
          </p:cNvPicPr>
          <p:nvPr>
            <p:ph idx="1"/>
          </p:nvPr>
        </p:nvPicPr>
        <p:blipFill rotWithShape="1">
          <a:blip r:embed="rId2" cstate="print">
            <a:extLst>
              <a:ext uri="{28A0092B-C50C-407E-A947-70E740481C1C}">
                <a14:useLocalDpi xmlns:a14="http://schemas.microsoft.com/office/drawing/2010/main" val="0"/>
              </a:ext>
            </a:extLst>
          </a:blip>
          <a:srcRect r="222" b="9800"/>
          <a:stretch/>
        </p:blipFill>
        <p:spPr bwMode="auto">
          <a:xfrm>
            <a:off x="304800" y="1371599"/>
            <a:ext cx="4891512" cy="2438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4191000"/>
            <a:ext cx="6858000"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Line Callout 1 7"/>
          <p:cNvSpPr/>
          <p:nvPr/>
        </p:nvSpPr>
        <p:spPr>
          <a:xfrm>
            <a:off x="152400" y="1752600"/>
            <a:ext cx="990600" cy="381000"/>
          </a:xfrm>
          <a:prstGeom prst="borderCallout1">
            <a:avLst>
              <a:gd name="adj1" fmla="val 108350"/>
              <a:gd name="adj2" fmla="val 35096"/>
              <a:gd name="adj3" fmla="val 259700"/>
              <a:gd name="adj4" fmla="val 12448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C00000"/>
                </a:solidFill>
              </a:rPr>
              <a:t>Input</a:t>
            </a:r>
            <a:endParaRPr lang="en-US" dirty="0">
              <a:solidFill>
                <a:srgbClr val="C00000"/>
              </a:solidFill>
            </a:endParaRPr>
          </a:p>
        </p:txBody>
      </p:sp>
      <p:sp>
        <p:nvSpPr>
          <p:cNvPr id="9" name="Line Callout 1 8"/>
          <p:cNvSpPr/>
          <p:nvPr/>
        </p:nvSpPr>
        <p:spPr>
          <a:xfrm>
            <a:off x="4800600" y="1943100"/>
            <a:ext cx="1295400" cy="381000"/>
          </a:xfrm>
          <a:prstGeom prst="borderCallout1">
            <a:avLst>
              <a:gd name="adj1" fmla="val 111550"/>
              <a:gd name="adj2" fmla="val 25105"/>
              <a:gd name="adj3" fmla="val 189300"/>
              <a:gd name="adj4" fmla="val -11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C00000"/>
                </a:solidFill>
              </a:rPr>
              <a:t>Controller</a:t>
            </a:r>
            <a:endParaRPr lang="en-US" dirty="0">
              <a:solidFill>
                <a:srgbClr val="C00000"/>
              </a:solidFill>
            </a:endParaRPr>
          </a:p>
        </p:txBody>
      </p:sp>
      <p:sp>
        <p:nvSpPr>
          <p:cNvPr id="10" name="Line Callout 1 9"/>
          <p:cNvSpPr/>
          <p:nvPr/>
        </p:nvSpPr>
        <p:spPr>
          <a:xfrm>
            <a:off x="2819400" y="3276600"/>
            <a:ext cx="990600" cy="381000"/>
          </a:xfrm>
          <a:prstGeom prst="borderCallout1">
            <a:avLst>
              <a:gd name="adj1" fmla="val -16450"/>
              <a:gd name="adj2" fmla="val 17865"/>
              <a:gd name="adj3" fmla="val -165900"/>
              <a:gd name="adj4" fmla="val -14596"/>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C00000"/>
                </a:solidFill>
              </a:rPr>
              <a:t>Plant</a:t>
            </a:r>
            <a:endParaRPr lang="en-US" dirty="0">
              <a:solidFill>
                <a:srgbClr val="C00000"/>
              </a:solidFill>
            </a:endParaRPr>
          </a:p>
        </p:txBody>
      </p:sp>
      <p:sp>
        <p:nvSpPr>
          <p:cNvPr id="11" name="Line Callout 1 10"/>
          <p:cNvSpPr/>
          <p:nvPr/>
        </p:nvSpPr>
        <p:spPr>
          <a:xfrm>
            <a:off x="5143500" y="3086100"/>
            <a:ext cx="990600" cy="381000"/>
          </a:xfrm>
          <a:prstGeom prst="borderCallout1">
            <a:avLst>
              <a:gd name="adj1" fmla="val 50750"/>
              <a:gd name="adj2" fmla="val -3058"/>
              <a:gd name="adj3" fmla="val 48500"/>
              <a:gd name="adj4" fmla="val -5398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C00000"/>
                </a:solidFill>
              </a:rPr>
              <a:t>Sensor</a:t>
            </a:r>
            <a:endParaRPr lang="en-US" dirty="0">
              <a:solidFill>
                <a:srgbClr val="C00000"/>
              </a:solidFill>
            </a:endParaRPr>
          </a:p>
        </p:txBody>
      </p:sp>
      <p:sp>
        <p:nvSpPr>
          <p:cNvPr id="7" name="TextBox 6"/>
          <p:cNvSpPr txBox="1"/>
          <p:nvPr/>
        </p:nvSpPr>
        <p:spPr>
          <a:xfrm>
            <a:off x="3886200" y="3086100"/>
            <a:ext cx="762000" cy="381000"/>
          </a:xfrm>
          <a:prstGeom prst="rect">
            <a:avLst/>
          </a:prstGeom>
          <a:noFill/>
        </p:spPr>
        <p:txBody>
          <a:bodyPr wrap="square" rtlCol="0">
            <a:spAutoFit/>
          </a:bodyPr>
          <a:lstStyle/>
          <a:p>
            <a:r>
              <a:rPr lang="en-US" dirty="0" smtClean="0"/>
              <a:t>Gyro</a:t>
            </a:r>
            <a:endParaRPr lang="en-US" dirty="0"/>
          </a:p>
        </p:txBody>
      </p:sp>
      <p:sp>
        <p:nvSpPr>
          <p:cNvPr id="13" name="Line Callout 1 12"/>
          <p:cNvSpPr/>
          <p:nvPr/>
        </p:nvSpPr>
        <p:spPr>
          <a:xfrm>
            <a:off x="304800" y="3467100"/>
            <a:ext cx="990600" cy="381000"/>
          </a:xfrm>
          <a:prstGeom prst="borderCallout1">
            <a:avLst>
              <a:gd name="adj1" fmla="val -6850"/>
              <a:gd name="adj2" fmla="val 37558"/>
              <a:gd name="adj3" fmla="val -117900"/>
              <a:gd name="adj4" fmla="val 42019"/>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C00000"/>
                </a:solidFill>
              </a:rPr>
              <a:t>Output</a:t>
            </a:r>
            <a:endParaRPr lang="en-US" dirty="0">
              <a:solidFill>
                <a:srgbClr val="C00000"/>
              </a:solidFill>
            </a:endParaRPr>
          </a:p>
        </p:txBody>
      </p:sp>
      <p:sp>
        <p:nvSpPr>
          <p:cNvPr id="14" name="TextBox 13"/>
          <p:cNvSpPr txBox="1"/>
          <p:nvPr/>
        </p:nvSpPr>
        <p:spPr>
          <a:xfrm>
            <a:off x="1411224" y="2600986"/>
            <a:ext cx="569976" cy="215444"/>
          </a:xfrm>
          <a:prstGeom prst="rect">
            <a:avLst/>
          </a:prstGeom>
          <a:noFill/>
        </p:spPr>
        <p:txBody>
          <a:bodyPr wrap="square" rtlCol="0">
            <a:spAutoFit/>
          </a:bodyPr>
          <a:lstStyle/>
          <a:p>
            <a:r>
              <a:rPr lang="en-US" sz="800" dirty="0" smtClean="0"/>
              <a:t>Pilot</a:t>
            </a:r>
            <a:endParaRPr lang="en-US" sz="800" dirty="0"/>
          </a:p>
        </p:txBody>
      </p:sp>
    </p:spTree>
    <p:extLst>
      <p:ext uri="{BB962C8B-B14F-4D97-AF65-F5344CB8AC3E}">
        <p14:creationId xmlns:p14="http://schemas.microsoft.com/office/powerpoint/2010/main" val="1043141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47" presetClass="entr" presetSubtype="0" fill="hold" nodeType="clickEffect">
                                  <p:stCondLst>
                                    <p:cond delay="0"/>
                                  </p:stCondLst>
                                  <p:childTnLst>
                                    <p:set>
                                      <p:cBhvr>
                                        <p:cTn id="31" dur="1" fill="hold">
                                          <p:stCondLst>
                                            <p:cond delay="0"/>
                                          </p:stCondLst>
                                        </p:cTn>
                                        <p:tgtEl>
                                          <p:spTgt spid="2050"/>
                                        </p:tgtEl>
                                        <p:attrNameLst>
                                          <p:attrName>style.visibility</p:attrName>
                                        </p:attrNameLst>
                                      </p:cBhvr>
                                      <p:to>
                                        <p:strVal val="visible"/>
                                      </p:to>
                                    </p:set>
                                    <p:animEffect transition="in" filter="fade">
                                      <p:cBhvr>
                                        <p:cTn id="32" dur="1000"/>
                                        <p:tgtEl>
                                          <p:spTgt spid="2050"/>
                                        </p:tgtEl>
                                      </p:cBhvr>
                                    </p:animEffect>
                                    <p:anim calcmode="lin" valueType="num">
                                      <p:cBhvr>
                                        <p:cTn id="33" dur="1000" fill="hold"/>
                                        <p:tgtEl>
                                          <p:spTgt spid="2050"/>
                                        </p:tgtEl>
                                        <p:attrNameLst>
                                          <p:attrName>ppt_x</p:attrName>
                                        </p:attrNameLst>
                                      </p:cBhvr>
                                      <p:tavLst>
                                        <p:tav tm="0">
                                          <p:val>
                                            <p:strVal val="#ppt_x"/>
                                          </p:val>
                                        </p:tav>
                                        <p:tav tm="100000">
                                          <p:val>
                                            <p:strVal val="#ppt_x"/>
                                          </p:val>
                                        </p:tav>
                                      </p:tavLst>
                                    </p:anim>
                                    <p:anim calcmode="lin" valueType="num">
                                      <p:cBhvr>
                                        <p:cTn id="34"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hlinkClick r:id="rId2" action="ppaction://hlinkpres?slideindex=1&amp;slidetitle="/>
              </a:rPr>
              <a:t>Lets see some animation on control system!!</a:t>
            </a:r>
            <a:endParaRPr lang="en-US" dirty="0" smtClean="0"/>
          </a:p>
          <a:p>
            <a:endParaRPr lang="en-US" dirty="0"/>
          </a:p>
        </p:txBody>
      </p:sp>
      <p:sp>
        <p:nvSpPr>
          <p:cNvPr id="4" name="Slide Number Placeholder 3"/>
          <p:cNvSpPr>
            <a:spLocks noGrp="1"/>
          </p:cNvSpPr>
          <p:nvPr>
            <p:ph type="sldNum" sz="quarter" idx="12"/>
          </p:nvPr>
        </p:nvSpPr>
        <p:spPr/>
        <p:txBody>
          <a:bodyPr/>
          <a:lstStyle/>
          <a:p>
            <a:fld id="{959EFED1-D68C-49BA-AAF2-F54A5A3AF29B}" type="slidenum">
              <a:rPr lang="en-US" smtClean="0"/>
              <a:t>22</a:t>
            </a:fld>
            <a:endParaRPr lang="en-US"/>
          </a:p>
        </p:txBody>
      </p:sp>
    </p:spTree>
    <p:extLst>
      <p:ext uri="{BB962C8B-B14F-4D97-AF65-F5344CB8AC3E}">
        <p14:creationId xmlns:p14="http://schemas.microsoft.com/office/powerpoint/2010/main" val="1042498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Content Placeholder 2"/>
          <p:cNvSpPr>
            <a:spLocks noGrp="1"/>
          </p:cNvSpPr>
          <p:nvPr>
            <p:ph idx="1"/>
          </p:nvPr>
        </p:nvSpPr>
        <p:spPr/>
        <p:txBody>
          <a:bodyPr/>
          <a:lstStyle/>
          <a:p>
            <a:r>
              <a:rPr lang="en-US" dirty="0" smtClean="0"/>
              <a:t>Control systems are dynamic : they response to an input by undergoing a </a:t>
            </a:r>
            <a:r>
              <a:rPr lang="en-US" dirty="0" smtClean="0">
                <a:solidFill>
                  <a:srgbClr val="FF0000"/>
                </a:solidFill>
              </a:rPr>
              <a:t>transient response </a:t>
            </a:r>
            <a:r>
              <a:rPr lang="en-US" dirty="0" smtClean="0"/>
              <a:t>before reaching </a:t>
            </a:r>
            <a:r>
              <a:rPr lang="en-US" dirty="0" smtClean="0">
                <a:solidFill>
                  <a:srgbClr val="FF0000"/>
                </a:solidFill>
              </a:rPr>
              <a:t>steady-state response </a:t>
            </a:r>
            <a:r>
              <a:rPr lang="en-US" dirty="0" smtClean="0"/>
              <a:t>that generally resembles the input.</a:t>
            </a:r>
            <a:endParaRPr lang="ms-MY" sz="3200" dirty="0" smtClean="0"/>
          </a:p>
          <a:p>
            <a:r>
              <a:rPr lang="en-US" dirty="0" smtClean="0"/>
              <a:t>3 major objectives:-</a:t>
            </a:r>
            <a:endParaRPr lang="ms-MY" sz="2400" dirty="0" smtClean="0"/>
          </a:p>
          <a:p>
            <a:pPr lvl="1"/>
            <a:r>
              <a:rPr lang="en-US" sz="2800" dirty="0" smtClean="0"/>
              <a:t>Producing the desired transient response</a:t>
            </a:r>
            <a:endParaRPr lang="ms-MY" sz="2400" dirty="0" smtClean="0"/>
          </a:p>
          <a:p>
            <a:pPr lvl="1"/>
            <a:r>
              <a:rPr lang="en-US" sz="2800" dirty="0" smtClean="0"/>
              <a:t>Reducing steady-state error</a:t>
            </a:r>
            <a:endParaRPr lang="ms-MY" sz="2400" dirty="0" smtClean="0"/>
          </a:p>
          <a:p>
            <a:pPr lvl="1"/>
            <a:r>
              <a:rPr lang="en-US" sz="2800" dirty="0" smtClean="0"/>
              <a:t>Achieving stability</a:t>
            </a:r>
            <a:endParaRPr lang="ms-MY" sz="2400" dirty="0" smtClean="0"/>
          </a:p>
          <a:p>
            <a:endParaRPr lang="ms-MY" dirty="0" smtClean="0"/>
          </a:p>
        </p:txBody>
      </p:sp>
      <p:sp>
        <p:nvSpPr>
          <p:cNvPr id="5" name="Title 1"/>
          <p:cNvSpPr>
            <a:spLocks noGrp="1"/>
          </p:cNvSpPr>
          <p:nvPr>
            <p:ph type="title"/>
          </p:nvPr>
        </p:nvSpPr>
        <p:spPr>
          <a:xfrm>
            <a:off x="2438400" y="152400"/>
            <a:ext cx="6705600" cy="704088"/>
          </a:xfrm>
        </p:spPr>
        <p:txBody>
          <a:bodyPr>
            <a:normAutofit/>
          </a:bodyPr>
          <a:lstStyle/>
          <a:p>
            <a:pPr>
              <a:defRPr/>
            </a:pPr>
            <a:r>
              <a:rPr lang="en-US" sz="3200" b="1" dirty="0" smtClean="0"/>
              <a:t>Analysis And Design Objectives</a:t>
            </a:r>
            <a:endParaRPr lang="ms-MY" sz="3200" dirty="0"/>
          </a:p>
        </p:txBody>
      </p:sp>
    </p:spTree>
    <p:extLst>
      <p:ext uri="{BB962C8B-B14F-4D97-AF65-F5344CB8AC3E}">
        <p14:creationId xmlns:p14="http://schemas.microsoft.com/office/powerpoint/2010/main" val="2285821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idx="1"/>
          </p:nvPr>
        </p:nvSpPr>
        <p:spPr>
          <a:xfrm>
            <a:off x="76200" y="1845814"/>
            <a:ext cx="8715436" cy="627797"/>
          </a:xfrm>
        </p:spPr>
        <p:txBody>
          <a:bodyPr/>
          <a:lstStyle/>
          <a:p>
            <a:r>
              <a:rPr lang="en-US" dirty="0" smtClean="0"/>
              <a:t>Three major objectives: </a:t>
            </a:r>
            <a:endParaRPr lang="en-SG" dirty="0"/>
          </a:p>
        </p:txBody>
      </p:sp>
      <p:sp>
        <p:nvSpPr>
          <p:cNvPr id="6" name="Pentagon 5"/>
          <p:cNvSpPr/>
          <p:nvPr/>
        </p:nvSpPr>
        <p:spPr>
          <a:xfrm>
            <a:off x="598888" y="2596441"/>
            <a:ext cx="1119117" cy="985217"/>
          </a:xfrm>
          <a:prstGeom prst="homePlate">
            <a:avLst>
              <a:gd name="adj" fmla="val 1809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latin typeface="Arial" pitchFamily="34" charset="0"/>
                <a:cs typeface="Arial" pitchFamily="34" charset="0"/>
              </a:rPr>
              <a:t>1</a:t>
            </a:r>
            <a:endParaRPr lang="en-SG" sz="4000" dirty="0">
              <a:latin typeface="Arial" pitchFamily="34" charset="0"/>
              <a:cs typeface="Arial" pitchFamily="34" charset="0"/>
            </a:endParaRPr>
          </a:p>
        </p:txBody>
      </p:sp>
      <p:sp>
        <p:nvSpPr>
          <p:cNvPr id="7" name="Chevron 6"/>
          <p:cNvSpPr/>
          <p:nvPr/>
        </p:nvSpPr>
        <p:spPr>
          <a:xfrm>
            <a:off x="1922730" y="2596441"/>
            <a:ext cx="6755641" cy="996287"/>
          </a:xfrm>
          <a:prstGeom prst="chevron">
            <a:avLst>
              <a:gd name="adj" fmla="val 17741"/>
            </a:avLst>
          </a:prstGeom>
          <a:noFill/>
          <a:effectLst>
            <a:glow rad="63500">
              <a:schemeClr val="accent1">
                <a:satMod val="175000"/>
                <a:alpha val="40000"/>
              </a:schemeClr>
            </a:glow>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chemeClr val="tx1"/>
              </a:solidFill>
            </a:endParaRPr>
          </a:p>
        </p:txBody>
      </p:sp>
      <p:sp>
        <p:nvSpPr>
          <p:cNvPr id="8" name="TextBox 7"/>
          <p:cNvSpPr txBox="1"/>
          <p:nvPr/>
        </p:nvSpPr>
        <p:spPr>
          <a:xfrm>
            <a:off x="2154743" y="2773863"/>
            <a:ext cx="6523630" cy="584775"/>
          </a:xfrm>
          <a:prstGeom prst="rect">
            <a:avLst/>
          </a:prstGeom>
          <a:noFill/>
        </p:spPr>
        <p:txBody>
          <a:bodyPr wrap="square" rtlCol="0">
            <a:spAutoFit/>
          </a:bodyPr>
          <a:lstStyle/>
          <a:p>
            <a:r>
              <a:rPr lang="en-US" sz="3200" dirty="0" smtClean="0">
                <a:latin typeface="Arial Narrow" pitchFamily="34" charset="0"/>
              </a:rPr>
              <a:t>Producing the desired transient response</a:t>
            </a:r>
            <a:endParaRPr lang="en-SG" sz="3200" dirty="0">
              <a:latin typeface="Arial Narrow" pitchFamily="34" charset="0"/>
            </a:endParaRPr>
          </a:p>
        </p:txBody>
      </p:sp>
      <p:sp>
        <p:nvSpPr>
          <p:cNvPr id="9" name="Pentagon 8"/>
          <p:cNvSpPr/>
          <p:nvPr/>
        </p:nvSpPr>
        <p:spPr>
          <a:xfrm>
            <a:off x="601160" y="3922569"/>
            <a:ext cx="1119117" cy="985217"/>
          </a:xfrm>
          <a:prstGeom prst="homePlate">
            <a:avLst>
              <a:gd name="adj" fmla="val 1809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latin typeface="Arial" pitchFamily="34" charset="0"/>
                <a:cs typeface="Arial" pitchFamily="34" charset="0"/>
              </a:rPr>
              <a:t>2</a:t>
            </a:r>
            <a:endParaRPr lang="en-SG" sz="4000" dirty="0">
              <a:latin typeface="Arial" pitchFamily="34" charset="0"/>
              <a:cs typeface="Arial" pitchFamily="34" charset="0"/>
            </a:endParaRPr>
          </a:p>
        </p:txBody>
      </p:sp>
      <p:sp>
        <p:nvSpPr>
          <p:cNvPr id="10" name="Chevron 9"/>
          <p:cNvSpPr/>
          <p:nvPr/>
        </p:nvSpPr>
        <p:spPr>
          <a:xfrm>
            <a:off x="1925002" y="3922569"/>
            <a:ext cx="6755641" cy="996287"/>
          </a:xfrm>
          <a:prstGeom prst="chevron">
            <a:avLst>
              <a:gd name="adj" fmla="val 17741"/>
            </a:avLst>
          </a:prstGeom>
          <a:noFill/>
          <a:effectLst>
            <a:glow rad="63500">
              <a:schemeClr val="accent1">
                <a:satMod val="175000"/>
                <a:alpha val="40000"/>
              </a:schemeClr>
            </a:glow>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chemeClr val="tx1"/>
              </a:solidFill>
            </a:endParaRPr>
          </a:p>
        </p:txBody>
      </p:sp>
      <p:sp>
        <p:nvSpPr>
          <p:cNvPr id="11" name="TextBox 10"/>
          <p:cNvSpPr txBox="1"/>
          <p:nvPr/>
        </p:nvSpPr>
        <p:spPr>
          <a:xfrm>
            <a:off x="2157015" y="4099991"/>
            <a:ext cx="6523630" cy="584775"/>
          </a:xfrm>
          <a:prstGeom prst="rect">
            <a:avLst/>
          </a:prstGeom>
          <a:noFill/>
        </p:spPr>
        <p:txBody>
          <a:bodyPr wrap="square" rtlCol="0">
            <a:spAutoFit/>
          </a:bodyPr>
          <a:lstStyle/>
          <a:p>
            <a:r>
              <a:rPr lang="en-US" sz="3200" dirty="0" smtClean="0">
                <a:latin typeface="Arial Narrow" pitchFamily="34" charset="0"/>
              </a:rPr>
              <a:t>Reducing steady-state error</a:t>
            </a:r>
            <a:endParaRPr lang="en-SG" sz="3200" dirty="0">
              <a:latin typeface="Arial Narrow" pitchFamily="34" charset="0"/>
            </a:endParaRPr>
          </a:p>
        </p:txBody>
      </p:sp>
      <p:sp>
        <p:nvSpPr>
          <p:cNvPr id="12" name="Pentagon 11"/>
          <p:cNvSpPr/>
          <p:nvPr/>
        </p:nvSpPr>
        <p:spPr>
          <a:xfrm>
            <a:off x="601160" y="5328313"/>
            <a:ext cx="1119117" cy="985217"/>
          </a:xfrm>
          <a:prstGeom prst="homePlate">
            <a:avLst>
              <a:gd name="adj" fmla="val 1809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latin typeface="Arial" pitchFamily="34" charset="0"/>
                <a:cs typeface="Arial" pitchFamily="34" charset="0"/>
              </a:rPr>
              <a:t>3</a:t>
            </a:r>
            <a:endParaRPr lang="en-SG" sz="4000" dirty="0">
              <a:latin typeface="Arial" pitchFamily="34" charset="0"/>
              <a:cs typeface="Arial" pitchFamily="34" charset="0"/>
            </a:endParaRPr>
          </a:p>
        </p:txBody>
      </p:sp>
      <p:sp>
        <p:nvSpPr>
          <p:cNvPr id="13" name="Chevron 12"/>
          <p:cNvSpPr/>
          <p:nvPr/>
        </p:nvSpPr>
        <p:spPr>
          <a:xfrm>
            <a:off x="1925002" y="5328313"/>
            <a:ext cx="6755641" cy="996287"/>
          </a:xfrm>
          <a:prstGeom prst="chevron">
            <a:avLst>
              <a:gd name="adj" fmla="val 17741"/>
            </a:avLst>
          </a:prstGeom>
          <a:noFill/>
          <a:effectLst>
            <a:glow rad="63500">
              <a:schemeClr val="accent1">
                <a:satMod val="175000"/>
                <a:alpha val="40000"/>
              </a:schemeClr>
            </a:glow>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chemeClr val="tx1"/>
              </a:solidFill>
            </a:endParaRPr>
          </a:p>
        </p:txBody>
      </p:sp>
      <p:sp>
        <p:nvSpPr>
          <p:cNvPr id="14" name="TextBox 13"/>
          <p:cNvSpPr txBox="1"/>
          <p:nvPr/>
        </p:nvSpPr>
        <p:spPr>
          <a:xfrm>
            <a:off x="2157015" y="5505735"/>
            <a:ext cx="6523630" cy="584775"/>
          </a:xfrm>
          <a:prstGeom prst="rect">
            <a:avLst/>
          </a:prstGeom>
          <a:noFill/>
        </p:spPr>
        <p:txBody>
          <a:bodyPr wrap="square" rtlCol="0">
            <a:spAutoFit/>
          </a:bodyPr>
          <a:lstStyle/>
          <a:p>
            <a:r>
              <a:rPr lang="en-US" sz="3200" dirty="0" smtClean="0">
                <a:latin typeface="Arial Narrow" pitchFamily="34" charset="0"/>
              </a:rPr>
              <a:t>Achieving stability </a:t>
            </a:r>
            <a:endParaRPr lang="en-SG" sz="3200" dirty="0">
              <a:latin typeface="Arial Narrow" pitchFamily="34" charset="0"/>
            </a:endParaRPr>
          </a:p>
        </p:txBody>
      </p:sp>
      <p:sp>
        <p:nvSpPr>
          <p:cNvPr id="16" name="Title 1"/>
          <p:cNvSpPr>
            <a:spLocks noGrp="1"/>
          </p:cNvSpPr>
          <p:nvPr>
            <p:ph type="title"/>
          </p:nvPr>
        </p:nvSpPr>
        <p:spPr>
          <a:xfrm>
            <a:off x="914400" y="990600"/>
            <a:ext cx="7391400" cy="704088"/>
          </a:xfrm>
        </p:spPr>
        <p:txBody>
          <a:bodyPr>
            <a:normAutofit fontScale="90000"/>
          </a:bodyPr>
          <a:lstStyle/>
          <a:p>
            <a:pPr>
              <a:defRPr/>
            </a:pPr>
            <a:r>
              <a:rPr lang="en-US" b="1" dirty="0" smtClean="0"/>
              <a:t>Analysis And Design Objectives</a:t>
            </a:r>
            <a:endParaRPr lang="ms-MY" dirty="0"/>
          </a:p>
        </p:txBody>
      </p:sp>
    </p:spTree>
    <p:extLst>
      <p:ext uri="{BB962C8B-B14F-4D97-AF65-F5344CB8AC3E}">
        <p14:creationId xmlns:p14="http://schemas.microsoft.com/office/powerpoint/2010/main" val="38981919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323528" y="1722437"/>
            <a:ext cx="8229600" cy="4525963"/>
          </a:xfrm>
          <a:prstGeom prst="rect">
            <a:avLst/>
          </a:prstGeom>
        </p:spPr>
        <p:txBody>
          <a:bodyPr>
            <a:normAutofit fontScale="92500" lnSpcReduction="10000"/>
          </a:bodyPr>
          <a:lstStyle/>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en-US" sz="2600" b="1" i="0" u="none" strike="noStrike" kern="1200" cap="none" spc="0" normalizeH="0" baseline="0" noProof="0" dirty="0" err="1" smtClean="0">
                <a:ln>
                  <a:noFill/>
                </a:ln>
                <a:solidFill>
                  <a:schemeClr val="tx1"/>
                </a:solidFill>
                <a:effectLst/>
                <a:uLnTx/>
                <a:uFillTx/>
                <a:latin typeface="+mn-lt"/>
                <a:ea typeface="+mn-ea"/>
                <a:cs typeface="+mn-cs"/>
              </a:rPr>
              <a:t>i</a:t>
            </a:r>
            <a:r>
              <a:rPr kumimoji="0" lang="en-US" sz="2600" b="1" i="0" u="none" strike="noStrike" kern="1200" cap="none" spc="0" normalizeH="0" baseline="0" noProof="0" dirty="0" smtClean="0">
                <a:ln>
                  <a:noFill/>
                </a:ln>
                <a:solidFill>
                  <a:schemeClr val="tx1"/>
                </a:solidFill>
                <a:effectLst/>
                <a:uLnTx/>
                <a:uFillTx/>
                <a:latin typeface="+mn-lt"/>
                <a:ea typeface="+mn-ea"/>
                <a:cs typeface="+mn-cs"/>
              </a:rPr>
              <a:t>) Producing the desired transient response</a:t>
            </a:r>
            <a:r>
              <a:rPr kumimoji="0" lang="en-US" sz="2600" b="0" i="0" u="none" strike="noStrike" kern="1200" cap="none" spc="0" normalizeH="0" baseline="0" noProof="0" dirty="0" smtClean="0">
                <a:ln>
                  <a:noFill/>
                </a:ln>
                <a:solidFill>
                  <a:schemeClr val="tx1"/>
                </a:solidFill>
                <a:effectLst/>
                <a:uLnTx/>
                <a:uFillTx/>
                <a:latin typeface="+mn-lt"/>
                <a:ea typeface="+mn-ea"/>
                <a:cs typeface="+mn-cs"/>
              </a:rPr>
              <a:t>. Transient response is the case when the plant is changing from one steady state to another, when there are change in the input signal; example: elevator</a:t>
            </a:r>
          </a:p>
          <a:p>
            <a:pPr marL="274320" indent="-274320" fontAlgn="auto">
              <a:spcBef>
                <a:spcPct val="20000"/>
              </a:spcBef>
              <a:spcAft>
                <a:spcPts val="0"/>
              </a:spcAft>
              <a:buClr>
                <a:schemeClr val="accent3"/>
              </a:buClr>
              <a:buSzPct val="95000"/>
              <a:buFont typeface="Wingdings 2"/>
              <a:buChar char=""/>
            </a:pPr>
            <a:r>
              <a:rPr lang="en-US" sz="2600" b="1" dirty="0"/>
              <a:t>i</a:t>
            </a:r>
            <a:r>
              <a:rPr lang="en-US" sz="2600" b="1" dirty="0" smtClean="0">
                <a:latin typeface="+mn-lt"/>
              </a:rPr>
              <a:t>i) Reducing steady state error</a:t>
            </a:r>
            <a:r>
              <a:rPr lang="en-US" sz="2600" dirty="0" smtClean="0">
                <a:latin typeface="+mn-lt"/>
              </a:rPr>
              <a:t>. Steady state response only exist for stable system. An important characteristic for design  is the steady state error. Example an elevator that does not stop at the same level at the floor may cause serious accident to its passengers.</a:t>
            </a:r>
            <a:endParaRPr lang="en-MY" sz="2600" dirty="0" smtClean="0">
              <a:latin typeface="+mn-lt"/>
            </a:endParaRP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lang="en-US" sz="2600" b="1" dirty="0"/>
              <a:t>i</a:t>
            </a:r>
            <a:r>
              <a:rPr kumimoji="0" lang="en-US" sz="2600" b="1" i="0" u="none" strike="noStrike" kern="1200" cap="none" spc="0" normalizeH="0" baseline="0" noProof="0" dirty="0" smtClean="0">
                <a:ln>
                  <a:noFill/>
                </a:ln>
                <a:solidFill>
                  <a:schemeClr val="tx1"/>
                </a:solidFill>
                <a:effectLst/>
                <a:uLnTx/>
                <a:uFillTx/>
                <a:latin typeface="+mn-lt"/>
                <a:ea typeface="+mn-ea"/>
                <a:cs typeface="+mn-cs"/>
              </a:rPr>
              <a:t>ii) Achieving stability</a:t>
            </a:r>
            <a:r>
              <a:rPr kumimoji="0" lang="en-US" sz="2600" b="0" i="0" u="none" strike="noStrike" kern="1200" cap="none" spc="0" normalizeH="0" baseline="0" noProof="0" dirty="0" smtClean="0">
                <a:ln>
                  <a:noFill/>
                </a:ln>
                <a:solidFill>
                  <a:schemeClr val="tx1"/>
                </a:solidFill>
                <a:effectLst/>
                <a:uLnTx/>
                <a:uFillTx/>
                <a:latin typeface="+mn-lt"/>
                <a:ea typeface="+mn-ea"/>
                <a:cs typeface="+mn-cs"/>
              </a:rPr>
              <a:t>: A system that can produce a consistent/steady output is a stable system. An unstable system is harmful to the plant and may cause serious accidents.</a:t>
            </a:r>
          </a:p>
        </p:txBody>
      </p:sp>
      <p:sp>
        <p:nvSpPr>
          <p:cNvPr id="3" name="Title 1"/>
          <p:cNvSpPr txBox="1">
            <a:spLocks/>
          </p:cNvSpPr>
          <p:nvPr/>
        </p:nvSpPr>
        <p:spPr>
          <a:xfrm>
            <a:off x="3048000" y="-152400"/>
            <a:ext cx="5791200" cy="1524000"/>
          </a:xfrm>
          <a:prstGeom prst="rect">
            <a:avLst/>
          </a:prstGeom>
        </p:spPr>
        <p:txBody>
          <a:bodyPr>
            <a:noAutofit/>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noProof="0" dirty="0" smtClean="0">
                <a:ln>
                  <a:noFill/>
                </a:ln>
                <a:solidFill>
                  <a:schemeClr val="bg1"/>
                </a:solidFill>
                <a:effectLst/>
                <a:uLnTx/>
                <a:uFillTx/>
                <a:latin typeface="+mj-lt"/>
                <a:ea typeface="+mj-ea"/>
                <a:cs typeface="+mj-cs"/>
              </a:rPr>
              <a:t>Analysis And Design Objectives</a:t>
            </a:r>
            <a:endParaRPr kumimoji="0" lang="ms-MY" sz="4000" b="0" i="0" u="none" strike="noStrike" kern="1200" cap="none" spc="0" normalizeH="0" noProof="0" dirty="0">
              <a:ln>
                <a:noFill/>
              </a:ln>
              <a:solidFill>
                <a:schemeClr val="bg1"/>
              </a:solidFill>
              <a:effectLst/>
              <a:uLnTx/>
              <a:uFillTx/>
              <a:latin typeface="+mj-lt"/>
              <a:ea typeface="+mj-ea"/>
              <a:cs typeface="+mj-cs"/>
            </a:endParaRPr>
          </a:p>
        </p:txBody>
      </p:sp>
    </p:spTree>
    <p:extLst>
      <p:ext uri="{BB962C8B-B14F-4D97-AF65-F5344CB8AC3E}">
        <p14:creationId xmlns:p14="http://schemas.microsoft.com/office/powerpoint/2010/main" val="3825791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Content Placeholder 2"/>
          <p:cNvSpPr>
            <a:spLocks noGrp="1"/>
          </p:cNvSpPr>
          <p:nvPr>
            <p:ph idx="1"/>
          </p:nvPr>
        </p:nvSpPr>
        <p:spPr/>
        <p:txBody>
          <a:bodyPr>
            <a:normAutofit/>
          </a:bodyPr>
          <a:lstStyle/>
          <a:p>
            <a:pPr>
              <a:buFont typeface="Georgia" pitchFamily="18" charset="0"/>
              <a:buNone/>
            </a:pPr>
            <a:r>
              <a:rPr lang="en-US" sz="2400" b="1" u="sng" dirty="0" smtClean="0"/>
              <a:t>Transient Response</a:t>
            </a:r>
            <a:endParaRPr lang="ms-MY" sz="2400" b="1" u="sng" dirty="0" smtClean="0"/>
          </a:p>
          <a:p>
            <a:r>
              <a:rPr lang="en-US" sz="2400" dirty="0" smtClean="0"/>
              <a:t>Important in control system</a:t>
            </a:r>
            <a:endParaRPr lang="ms-MY" sz="2400" dirty="0" smtClean="0"/>
          </a:p>
          <a:p>
            <a:r>
              <a:rPr lang="en-US" sz="2400" dirty="0" smtClean="0"/>
              <a:t>E.g. In the case of an elevator, a slow transient makes passenger impatient, whereas an excessively rapid response makes them uncomfortable. </a:t>
            </a:r>
          </a:p>
          <a:p>
            <a:r>
              <a:rPr lang="en-US" sz="2400" dirty="0" smtClean="0"/>
              <a:t>Too fast a transient response could cause permanent physical damage.</a:t>
            </a:r>
            <a:endParaRPr lang="ms-MY" sz="2400" dirty="0" smtClean="0"/>
          </a:p>
          <a:p>
            <a:r>
              <a:rPr lang="en-US" sz="2400" dirty="0" smtClean="0"/>
              <a:t>Therefore, we have to analyze the system for its existing transient response. </a:t>
            </a:r>
          </a:p>
          <a:p>
            <a:r>
              <a:rPr lang="en-US" sz="2400" dirty="0" smtClean="0"/>
              <a:t>Then, adjust parameters or design components to yield a desired transient response.</a:t>
            </a:r>
            <a:endParaRPr lang="ms-MY" sz="2400" dirty="0" smtClean="0"/>
          </a:p>
          <a:p>
            <a:pPr>
              <a:buFont typeface="Georgia" pitchFamily="18" charset="0"/>
              <a:buNone/>
            </a:pPr>
            <a:endParaRPr lang="ms-MY" dirty="0" smtClean="0"/>
          </a:p>
        </p:txBody>
      </p:sp>
      <p:sp>
        <p:nvSpPr>
          <p:cNvPr id="7" name="Title 1"/>
          <p:cNvSpPr>
            <a:spLocks noGrp="1"/>
          </p:cNvSpPr>
          <p:nvPr>
            <p:ph type="title"/>
          </p:nvPr>
        </p:nvSpPr>
        <p:spPr>
          <a:xfrm>
            <a:off x="3352800" y="76200"/>
            <a:ext cx="5638800" cy="780288"/>
          </a:xfrm>
        </p:spPr>
        <p:txBody>
          <a:bodyPr>
            <a:normAutofit fontScale="90000"/>
          </a:bodyPr>
          <a:lstStyle/>
          <a:p>
            <a:pPr>
              <a:defRPr/>
            </a:pPr>
            <a:r>
              <a:rPr lang="en-US" b="1" dirty="0" smtClean="0"/>
              <a:t>Analysis And Design Objectives</a:t>
            </a:r>
            <a:endParaRPr lang="ms-MY" dirty="0"/>
          </a:p>
        </p:txBody>
      </p:sp>
    </p:spTree>
    <p:extLst>
      <p:ext uri="{BB962C8B-B14F-4D97-AF65-F5344CB8AC3E}">
        <p14:creationId xmlns:p14="http://schemas.microsoft.com/office/powerpoint/2010/main" val="1575582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Content Placeholder 2"/>
          <p:cNvSpPr>
            <a:spLocks noGrp="1"/>
          </p:cNvSpPr>
          <p:nvPr>
            <p:ph idx="1"/>
          </p:nvPr>
        </p:nvSpPr>
        <p:spPr/>
        <p:txBody>
          <a:bodyPr/>
          <a:lstStyle/>
          <a:p>
            <a:pPr>
              <a:buFont typeface="Georgia" pitchFamily="18" charset="0"/>
              <a:buNone/>
            </a:pPr>
            <a:r>
              <a:rPr lang="en-US" b="1" u="sng" dirty="0" smtClean="0"/>
              <a:t>Steady-State Response</a:t>
            </a:r>
            <a:endParaRPr lang="ms-MY" b="1" u="sng" dirty="0" smtClean="0"/>
          </a:p>
          <a:p>
            <a:r>
              <a:rPr lang="en-US" sz="2400" dirty="0" smtClean="0"/>
              <a:t>This response resembles the input and is usually what remains after the transients have decayed to zero.</a:t>
            </a:r>
            <a:endParaRPr lang="ms-MY" sz="2400" dirty="0" smtClean="0"/>
          </a:p>
          <a:p>
            <a:r>
              <a:rPr lang="en-US" sz="2400" dirty="0" smtClean="0"/>
              <a:t>We define steady-state errors quantitatively, </a:t>
            </a:r>
            <a:endParaRPr lang="ms-MY" sz="2400" dirty="0" smtClean="0"/>
          </a:p>
          <a:p>
            <a:r>
              <a:rPr lang="en-US" sz="2400" dirty="0" smtClean="0"/>
              <a:t>Analyze a system’s steady-state error, and then</a:t>
            </a:r>
            <a:endParaRPr lang="ms-MY" sz="2400" dirty="0" smtClean="0"/>
          </a:p>
          <a:p>
            <a:r>
              <a:rPr lang="en-US" sz="2400" dirty="0" smtClean="0"/>
              <a:t>Design corrective action to reduce this error.</a:t>
            </a:r>
            <a:endParaRPr lang="ms-MY" sz="2400" dirty="0" smtClean="0"/>
          </a:p>
          <a:p>
            <a:endParaRPr lang="ms-MY" sz="2400" dirty="0" smtClean="0"/>
          </a:p>
        </p:txBody>
      </p:sp>
      <p:sp>
        <p:nvSpPr>
          <p:cNvPr id="7" name="Title 1"/>
          <p:cNvSpPr>
            <a:spLocks noGrp="1"/>
          </p:cNvSpPr>
          <p:nvPr>
            <p:ph type="title"/>
          </p:nvPr>
        </p:nvSpPr>
        <p:spPr>
          <a:xfrm>
            <a:off x="2743200" y="152400"/>
            <a:ext cx="6477000" cy="704088"/>
          </a:xfrm>
        </p:spPr>
        <p:txBody>
          <a:bodyPr>
            <a:normAutofit fontScale="90000"/>
          </a:bodyPr>
          <a:lstStyle/>
          <a:p>
            <a:pPr>
              <a:defRPr/>
            </a:pPr>
            <a:r>
              <a:rPr lang="en-US" b="1" dirty="0" smtClean="0"/>
              <a:t>Analysis And Design Objectives</a:t>
            </a:r>
            <a:endParaRPr lang="ms-MY" dirty="0"/>
          </a:p>
        </p:txBody>
      </p:sp>
    </p:spTree>
    <p:extLst>
      <p:ext uri="{BB962C8B-B14F-4D97-AF65-F5344CB8AC3E}">
        <p14:creationId xmlns:p14="http://schemas.microsoft.com/office/powerpoint/2010/main" val="2908870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200" y="76200"/>
            <a:ext cx="6324600" cy="1143000"/>
          </a:xfrm>
        </p:spPr>
        <p:txBody>
          <a:bodyPr>
            <a:normAutofit/>
          </a:bodyPr>
          <a:lstStyle/>
          <a:p>
            <a:pPr>
              <a:defRPr/>
            </a:pPr>
            <a:r>
              <a:rPr lang="en-US" sz="4000" b="1" dirty="0" smtClean="0"/>
              <a:t>The Design Process</a:t>
            </a:r>
            <a:endParaRPr lang="ms-MY" sz="4000" b="1" dirty="0"/>
          </a:p>
        </p:txBody>
      </p:sp>
      <p:sp>
        <p:nvSpPr>
          <p:cNvPr id="25603" name="Content Placeholder 2"/>
          <p:cNvSpPr>
            <a:spLocks noGrp="1"/>
          </p:cNvSpPr>
          <p:nvPr>
            <p:ph idx="1"/>
          </p:nvPr>
        </p:nvSpPr>
        <p:spPr>
          <a:xfrm>
            <a:off x="457200" y="1383792"/>
            <a:ext cx="8229600" cy="4864608"/>
          </a:xfrm>
        </p:spPr>
        <p:txBody>
          <a:bodyPr>
            <a:normAutofit/>
          </a:bodyPr>
          <a:lstStyle/>
          <a:p>
            <a:r>
              <a:rPr lang="en-US" dirty="0" smtClean="0"/>
              <a:t>The design of a control system follows these steps:</a:t>
            </a:r>
            <a:endParaRPr lang="ms-MY" sz="2400" dirty="0" smtClean="0"/>
          </a:p>
        </p:txBody>
      </p:sp>
      <p:pic>
        <p:nvPicPr>
          <p:cNvPr id="3" name="Picture 2"/>
          <p:cNvPicPr>
            <a:picLocks noChangeAspect="1"/>
          </p:cNvPicPr>
          <p:nvPr/>
        </p:nvPicPr>
        <p:blipFill>
          <a:blip r:embed="rId2">
            <a:lum bright="-20000" contrast="40000"/>
          </a:blip>
          <a:stretch>
            <a:fillRect/>
          </a:stretch>
        </p:blipFill>
        <p:spPr>
          <a:xfrm>
            <a:off x="-76200" y="3276600"/>
            <a:ext cx="9296400" cy="1520973"/>
          </a:xfrm>
          <a:prstGeom prst="rect">
            <a:avLst/>
          </a:prstGeom>
        </p:spPr>
      </p:pic>
    </p:spTree>
    <p:extLst>
      <p:ext uri="{BB962C8B-B14F-4D97-AF65-F5344CB8AC3E}">
        <p14:creationId xmlns:p14="http://schemas.microsoft.com/office/powerpoint/2010/main" val="1469046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0800" y="155448"/>
            <a:ext cx="6324600" cy="1143000"/>
          </a:xfrm>
        </p:spPr>
        <p:txBody>
          <a:bodyPr>
            <a:normAutofit fontScale="90000"/>
          </a:bodyPr>
          <a:lstStyle/>
          <a:p>
            <a:pPr>
              <a:defRPr/>
            </a:pPr>
            <a:r>
              <a:rPr lang="en-US" sz="4000" b="1" dirty="0" smtClean="0"/>
              <a:t>Computer Aided Design </a:t>
            </a:r>
            <a:r>
              <a:rPr lang="en-US" sz="4000" b="1" cap="all" dirty="0" smtClean="0"/>
              <a:t>(CAD)</a:t>
            </a:r>
            <a:endParaRPr lang="ms-MY" sz="4000" b="1" dirty="0"/>
          </a:p>
        </p:txBody>
      </p:sp>
      <p:sp>
        <p:nvSpPr>
          <p:cNvPr id="26627" name="Content Placeholder 2"/>
          <p:cNvSpPr>
            <a:spLocks noGrp="1"/>
          </p:cNvSpPr>
          <p:nvPr>
            <p:ph idx="1"/>
          </p:nvPr>
        </p:nvSpPr>
        <p:spPr/>
        <p:txBody>
          <a:bodyPr/>
          <a:lstStyle/>
          <a:p>
            <a:r>
              <a:rPr lang="en-US" dirty="0" smtClean="0"/>
              <a:t>Using computer, we can perform analysis, design and simulation with one program. </a:t>
            </a:r>
          </a:p>
          <a:p>
            <a:r>
              <a:rPr lang="en-US" dirty="0" smtClean="0"/>
              <a:t>With the ability to simulate a design rapidly, we can easily make changes and immediately test a new design. </a:t>
            </a:r>
          </a:p>
          <a:p>
            <a:r>
              <a:rPr lang="en-US" dirty="0" smtClean="0"/>
              <a:t>In this subject, we use </a:t>
            </a:r>
            <a:r>
              <a:rPr lang="en-US" dirty="0" err="1" smtClean="0"/>
              <a:t>ScicosLAb</a:t>
            </a:r>
            <a:r>
              <a:rPr lang="en-US" dirty="0" smtClean="0"/>
              <a:t> for CAD.    </a:t>
            </a:r>
            <a:endParaRPr lang="ms-MY" dirty="0" smtClean="0"/>
          </a:p>
          <a:p>
            <a:endParaRPr lang="ms-MY" dirty="0" smtClean="0"/>
          </a:p>
        </p:txBody>
      </p:sp>
    </p:spTree>
    <p:extLst>
      <p:ext uri="{BB962C8B-B14F-4D97-AF65-F5344CB8AC3E}">
        <p14:creationId xmlns:p14="http://schemas.microsoft.com/office/powerpoint/2010/main" val="3923736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959EFED1-D68C-49BA-AAF2-F54A5A3AF29B}" type="slidenum">
              <a:rPr lang="en-US" smtClean="0"/>
              <a:t>30</a:t>
            </a:fld>
            <a:endParaRPr lang="en-US"/>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4200" y="1885569"/>
            <a:ext cx="1743075" cy="26193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6400" y="4800600"/>
            <a:ext cx="2771775" cy="164782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44714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500"/>
                                        <p:tgtEl>
                                          <p:spTgt spid="5122"/>
                                        </p:tgtEl>
                                      </p:cBhvr>
                                    </p:animEffect>
                                  </p:childTnLst>
                                </p:cTn>
                              </p:par>
                              <p:par>
                                <p:cTn id="8" presetID="10" presetClass="entr" presetSubtype="0" fill="hold" nodeType="withEffect">
                                  <p:stCondLst>
                                    <p:cond delay="0"/>
                                  </p:stCondLst>
                                  <p:childTnLst>
                                    <p:set>
                                      <p:cBhvr>
                                        <p:cTn id="9" dur="1" fill="hold">
                                          <p:stCondLst>
                                            <p:cond delay="0"/>
                                          </p:stCondLst>
                                        </p:cTn>
                                        <p:tgtEl>
                                          <p:spTgt spid="5123"/>
                                        </p:tgtEl>
                                        <p:attrNameLst>
                                          <p:attrName>style.visibility</p:attrName>
                                        </p:attrNameLst>
                                      </p:cBhvr>
                                      <p:to>
                                        <p:strVal val="visible"/>
                                      </p:to>
                                    </p:set>
                                    <p:animEffect transition="in" filter="fade">
                                      <p:cBhvr>
                                        <p:cTn id="10" dur="500"/>
                                        <p:tgtEl>
                                          <p:spTgt spid="5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heme1">
  <a:themeElements>
    <a:clrScheme name="Sample presentation slides [2] 1">
      <a:dk1>
        <a:srgbClr val="1D528D"/>
      </a:dk1>
      <a:lt1>
        <a:srgbClr val="FFFFFF"/>
      </a:lt1>
      <a:dk2>
        <a:srgbClr val="000000"/>
      </a:dk2>
      <a:lt2>
        <a:srgbClr val="B2B2B2"/>
      </a:lt2>
      <a:accent1>
        <a:srgbClr val="2D6BC7"/>
      </a:accent1>
      <a:accent2>
        <a:srgbClr val="FF9900"/>
      </a:accent2>
      <a:accent3>
        <a:srgbClr val="FFFFFF"/>
      </a:accent3>
      <a:accent4>
        <a:srgbClr val="174578"/>
      </a:accent4>
      <a:accent5>
        <a:srgbClr val="ADBAE0"/>
      </a:accent5>
      <a:accent6>
        <a:srgbClr val="E78A00"/>
      </a:accent6>
      <a:hlink>
        <a:srgbClr val="9999FF"/>
      </a:hlink>
      <a:folHlink>
        <a:srgbClr val="969696"/>
      </a:folHlink>
    </a:clrScheme>
    <a:fontScheme name="Sample presentation slides [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ample presentation slides [2] 1">
        <a:dk1>
          <a:srgbClr val="1D528D"/>
        </a:dk1>
        <a:lt1>
          <a:srgbClr val="FFFFFF"/>
        </a:lt1>
        <a:dk2>
          <a:srgbClr val="000000"/>
        </a:dk2>
        <a:lt2>
          <a:srgbClr val="B2B2B2"/>
        </a:lt2>
        <a:accent1>
          <a:srgbClr val="2D6BC7"/>
        </a:accent1>
        <a:accent2>
          <a:srgbClr val="FF9900"/>
        </a:accent2>
        <a:accent3>
          <a:srgbClr val="FFFFFF"/>
        </a:accent3>
        <a:accent4>
          <a:srgbClr val="174578"/>
        </a:accent4>
        <a:accent5>
          <a:srgbClr val="ADBAE0"/>
        </a:accent5>
        <a:accent6>
          <a:srgbClr val="E78A00"/>
        </a:accent6>
        <a:hlink>
          <a:srgbClr val="9999FF"/>
        </a:hlink>
        <a:folHlink>
          <a:srgbClr val="969696"/>
        </a:folHlink>
      </a:clrScheme>
      <a:clrMap bg1="lt1" tx1="dk1" bg2="lt2" tx2="dk2" accent1="accent1" accent2="accent2" accent3="accent3" accent4="accent4" accent5="accent5" accent6="accent6" hlink="hlink" folHlink="folHlink"/>
    </a:extraClrScheme>
    <a:extraClrScheme>
      <a:clrScheme name="Sample presentation slides [2] 2">
        <a:dk1>
          <a:srgbClr val="808080"/>
        </a:dk1>
        <a:lt1>
          <a:srgbClr val="FFFFFF"/>
        </a:lt1>
        <a:dk2>
          <a:srgbClr val="000000"/>
        </a:dk2>
        <a:lt2>
          <a:srgbClr val="B2B2B2"/>
        </a:lt2>
        <a:accent1>
          <a:srgbClr val="058089"/>
        </a:accent1>
        <a:accent2>
          <a:srgbClr val="66BE0E"/>
        </a:accent2>
        <a:accent3>
          <a:srgbClr val="FFFFFF"/>
        </a:accent3>
        <a:accent4>
          <a:srgbClr val="6C6C6C"/>
        </a:accent4>
        <a:accent5>
          <a:srgbClr val="AAC0C4"/>
        </a:accent5>
        <a:accent6>
          <a:srgbClr val="5CAC0C"/>
        </a:accent6>
        <a:hlink>
          <a:srgbClr val="2CA9D0"/>
        </a:hlink>
        <a:folHlink>
          <a:srgbClr val="4841D9"/>
        </a:folHlink>
      </a:clrScheme>
      <a:clrMap bg1="lt1" tx1="dk1" bg2="lt2" tx2="dk2" accent1="accent1" accent2="accent2" accent3="accent3" accent4="accent4" accent5="accent5" accent6="accent6" hlink="hlink" folHlink="folHlink"/>
    </a:extraClrScheme>
    <a:extraClrScheme>
      <a:clrScheme name="Sample presentation slides [2] 3">
        <a:dk1>
          <a:srgbClr val="1D528D"/>
        </a:dk1>
        <a:lt1>
          <a:srgbClr val="FFFFFF"/>
        </a:lt1>
        <a:dk2>
          <a:srgbClr val="000000"/>
        </a:dk2>
        <a:lt2>
          <a:srgbClr val="CACACA"/>
        </a:lt2>
        <a:accent1>
          <a:srgbClr val="0099CC"/>
        </a:accent1>
        <a:accent2>
          <a:srgbClr val="8BC84E"/>
        </a:accent2>
        <a:accent3>
          <a:srgbClr val="FFFFFF"/>
        </a:accent3>
        <a:accent4>
          <a:srgbClr val="174578"/>
        </a:accent4>
        <a:accent5>
          <a:srgbClr val="AACAE2"/>
        </a:accent5>
        <a:accent6>
          <a:srgbClr val="7DB546"/>
        </a:accent6>
        <a:hlink>
          <a:srgbClr val="6E81E0"/>
        </a:hlink>
        <a:folHlink>
          <a:srgbClr val="00999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869</TotalTime>
  <Words>1232</Words>
  <Application>Microsoft Office PowerPoint</Application>
  <PresentationFormat>On-screen Show (4:3)</PresentationFormat>
  <Paragraphs>179</Paragraphs>
  <Slides>30</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30</vt:i4>
      </vt:variant>
    </vt:vector>
  </HeadingPairs>
  <TitlesOfParts>
    <vt:vector size="32" baseType="lpstr">
      <vt:lpstr>Theme1</vt:lpstr>
      <vt:lpstr>Image</vt:lpstr>
      <vt:lpstr>PowerPoint Presentation</vt:lpstr>
      <vt:lpstr>Objectives</vt:lpstr>
      <vt:lpstr>Introduction</vt:lpstr>
      <vt:lpstr>Basic Component of a control system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Response Characteristics</vt:lpstr>
      <vt:lpstr>Response Characteristics</vt:lpstr>
      <vt:lpstr>PowerPoint Presentation</vt:lpstr>
      <vt:lpstr>System Configurations: i) Open-loop Control System(OLCS)</vt:lpstr>
      <vt:lpstr>ii) Closed-loop Control System(CLCS)</vt:lpstr>
      <vt:lpstr>Decide OLCS @ CLCS</vt:lpstr>
      <vt:lpstr>OLCS vs CLCS</vt:lpstr>
      <vt:lpstr>PowerPoint Presentation</vt:lpstr>
      <vt:lpstr>Example 2</vt:lpstr>
      <vt:lpstr>Example 3</vt:lpstr>
      <vt:lpstr>PowerPoint Presentation</vt:lpstr>
      <vt:lpstr>Analysis And Design Objectives</vt:lpstr>
      <vt:lpstr>Analysis And Design Objectives</vt:lpstr>
      <vt:lpstr>PowerPoint Presentation</vt:lpstr>
      <vt:lpstr>Analysis And Design Objectives</vt:lpstr>
      <vt:lpstr>Analysis And Design Objectives</vt:lpstr>
      <vt:lpstr>The Design Process</vt:lpstr>
      <vt:lpstr>Computer Aided Design (CAD)</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Principles of Control Systems</dc:title>
  <dc:creator>Owner</dc:creator>
  <cp:lastModifiedBy>STUDENT</cp:lastModifiedBy>
  <cp:revision>61</cp:revision>
  <dcterms:created xsi:type="dcterms:W3CDTF">2011-08-19T04:18:27Z</dcterms:created>
  <dcterms:modified xsi:type="dcterms:W3CDTF">2020-06-06T05:18:35Z</dcterms:modified>
</cp:coreProperties>
</file>